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8951" r:id="rId6"/>
    <p:sldId id="8966" r:id="rId7"/>
    <p:sldId id="8958" r:id="rId8"/>
    <p:sldId id="8959" r:id="rId9"/>
    <p:sldId id="8960" r:id="rId10"/>
    <p:sldId id="8961" r:id="rId11"/>
    <p:sldId id="8962" r:id="rId12"/>
    <p:sldId id="8963" r:id="rId13"/>
    <p:sldId id="89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lù Mintrone" initials="AT EY" lastIdx="3" clrIdx="0">
    <p:extLst>
      <p:ext uri="{19B8F6BF-5375-455C-9EA6-DF929625EA0E}">
        <p15:presenceInfo xmlns:p15="http://schemas.microsoft.com/office/powerpoint/2012/main" userId="Marilù Mintr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16FCB"/>
    <a:srgbClr val="D5ADD6"/>
    <a:srgbClr val="A755A9"/>
    <a:srgbClr val="BF82C0"/>
    <a:srgbClr val="FFCD33"/>
    <a:srgbClr val="F1975A"/>
    <a:srgbClr val="33B46D"/>
    <a:srgbClr val="00D05E"/>
    <a:srgbClr val="DB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9694-6FC0-48B4-9EDD-4BAB1907E0C2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5D03-720E-4264-928F-82FDC6CB0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18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952C-1677-41DB-9F19-AB6AD0172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38353-3359-42C2-A31A-0734CC926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8346-C4C1-4AE5-9172-86574DC0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954C-CFA6-4F39-AD47-85DCE043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327C-8A08-4668-AAF8-B6029976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96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1DB2-DF87-4285-9BC9-0F2066D1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FEA52-B33C-4C41-BC24-8AB4BA6DA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934C-8988-4DDF-BEDA-6209C930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CB83-5650-4CC8-9766-6DCC77AE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FF361-BCE3-4652-ACFA-19BFD501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2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F5677-635B-4331-B19A-988A93193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EFDC1-8908-498A-AE0F-CE1D223D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2F662-0247-4BFB-BBA3-93EFE1F0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3E02-D5A0-4A11-A87D-B9554E9F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8D1E-D9C4-4E90-A5ED-1213EBF4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53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288B-30A2-406E-9BAD-A3051E7E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10AF-D0BE-4EC2-8168-977D999C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D1AAA-FD5C-421A-A41F-9675F1B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4396-62C3-49ED-B073-0A3BAABC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DD1D-7553-43F6-B18E-71740EF1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2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19C3-7DF5-4422-9F82-B742B961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BB16-65C2-42BB-A02F-FE6699119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0F5E-B8F5-468C-A249-D3713166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FF71-B8AD-4466-9CEF-DDE886A8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FFDDF-5DFB-4D42-9136-FE7F8746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7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93B1-E129-4ACF-9D60-31F4CDA2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57CE-559C-4E53-BE85-2F43B7684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FAD4A-0BE1-4546-9E49-5567F6506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DBD2-8A10-467F-9836-5C25313E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110BA-A8B8-4873-A18D-DE4DC32D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61F2-7DCD-4B8B-A6F0-0A31D31C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55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FD31-8630-4CE9-947F-400FA55C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A1461-A753-47F0-A83F-0D35B5B81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5E72B-D61D-4934-BEFC-31707F291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04B71-FF0F-4EBD-9DAC-3B24C53C1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F7AA4-3C24-4A3D-BE88-C28AFE7E4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5DA23-2A9B-4263-8E54-A199BCA9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ABA4F-3706-4A68-8536-B812B7F0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E08C5-F9F9-430E-A402-665E2716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51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5023-1838-410F-B82A-B3631EA1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28E5B-6DA1-4044-9E25-0309788B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92400-F519-419B-8A4D-88A34A2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15EBC-5339-45F5-A2CB-249A9D2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37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70808-E9B0-433F-B91C-21A26E5A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DA5E2-6523-423A-BDE4-02F7BA0E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C9C67-1120-4259-9524-98A177D5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08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CAE7-FFE0-4152-9291-16401922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12C3-2E59-4EB8-A805-8A907345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A575B-9B7C-44CF-B7CE-C300D64E2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959B-CE62-4B5E-934D-7E343637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F1B3-53B8-42FD-A1E0-3DB890F9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ADFB9-6BFC-42A2-A9F9-B29D68BC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6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E651-DE0B-4324-B2DA-284ED43F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A745B-7D1F-49E8-B10D-2C2F3326E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86114-8774-4455-898C-C8461FE9E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C0B82-C122-4FA4-A91C-8873601A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CE7B2-8349-4911-8C62-B06D5F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F360C-2E59-4B6F-9270-7D9A9E84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73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FBD19-2B4E-41C4-ADCB-B7302720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F1283-6CA0-4578-8CC9-010309B9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359F5-FCC5-48B1-8FE1-0C4681ADA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00BD-6188-4EC9-9564-72255FE74C67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B39D9-3367-4CB2-B900-2C1B07C39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FEB71-C00B-4D84-9679-4D5A32E58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230B-7CDD-4527-AC6E-6D98D014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8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1187F1-500A-4AB9-9226-F2D2CD6A4925}"/>
              </a:ext>
            </a:extLst>
          </p:cNvPr>
          <p:cNvGrpSpPr/>
          <p:nvPr/>
        </p:nvGrpSpPr>
        <p:grpSpPr>
          <a:xfrm>
            <a:off x="320" y="90"/>
            <a:ext cx="12191680" cy="6857820"/>
            <a:chOff x="0" y="0"/>
            <a:chExt cx="12192000" cy="685800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2612F40B-B8E1-48AD-A1CB-54315134E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188CC51D-B9BD-48B2-A3FA-0047A1913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069" y="2201038"/>
              <a:ext cx="10078719" cy="405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it-IT" altLang="it-IT" sz="3950" b="1" dirty="0">
                  <a:solidFill>
                    <a:prstClr val="white"/>
                  </a:solidFill>
                  <a:latin typeface="Titillium Web"/>
                  <a:cs typeface="Times New Roman"/>
                </a:rPr>
                <a:t>Obiettivo di Policy 4</a:t>
              </a:r>
            </a:p>
            <a:p>
              <a:pPr algn="ctr">
                <a:defRPr/>
              </a:pPr>
              <a:endParaRPr lang="it-IT" altLang="it-IT" sz="3950" b="1" dirty="0">
                <a:solidFill>
                  <a:prstClr val="white"/>
                </a:solidFill>
                <a:latin typeface="Titillium Web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3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tillium Web"/>
                  <a:ea typeface="+mn-ea"/>
                  <a:cs typeface="Times New Roman"/>
                </a:rPr>
                <a:t>Azione 4.e.2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it-IT" sz="6000" b="1" dirty="0">
                  <a:solidFill>
                    <a:prstClr val="white"/>
                  </a:solidFill>
                  <a:latin typeface="Titillium Web"/>
                  <a:cs typeface="Times New Roman"/>
                </a:rPr>
                <a:t>Avviso voucher master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3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it-IT" sz="3950" b="1" dirty="0">
                  <a:solidFill>
                    <a:prstClr val="white"/>
                  </a:solidFill>
                  <a:latin typeface="Titillium Web"/>
                  <a:cs typeface="Times New Roman"/>
                </a:rPr>
                <a:t>   </a:t>
              </a:r>
              <a:r>
                <a:rPr lang="it-IT" altLang="it-IT" sz="2800" b="1" i="1" dirty="0">
                  <a:solidFill>
                    <a:prstClr val="white"/>
                  </a:solidFill>
                  <a:latin typeface="Titillium Web"/>
                  <a:cs typeface="Times New Roman"/>
                </a:rPr>
                <a:t>2 luglio 2024</a:t>
              </a:r>
              <a:endParaRPr kumimoji="0" lang="it-IT" altLang="it-IT" sz="39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cs typeface="Times New Roman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33E89A-5C93-49DD-B655-E6BDD6F1C8C4}"/>
                </a:ext>
              </a:extLst>
            </p:cNvPr>
            <p:cNvSpPr/>
            <p:nvPr/>
          </p:nvSpPr>
          <p:spPr>
            <a:xfrm>
              <a:off x="0" y="0"/>
              <a:ext cx="12192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Immagine 3">
            <a:extLst>
              <a:ext uri="{FF2B5EF4-FFF2-40B4-BE49-F238E27FC236}">
                <a16:creationId xmlns:a16="http://schemas.microsoft.com/office/drawing/2014/main" id="{EB51C2AC-F1D7-4A69-8357-54C63DF9C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1289"/>
            <a:ext cx="7772400" cy="11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-1" y="1155232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1629507" y="2340754"/>
            <a:ext cx="8932984" cy="335476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		</a:t>
            </a:r>
          </a:p>
          <a:p>
            <a:r>
              <a:rPr lang="it-IT" sz="3600" i="1" dirty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«La formazione è l'arma più potente che si può usare per cambiare il mondo.- Nelson Mandela»…</a:t>
            </a:r>
          </a:p>
          <a:p>
            <a:r>
              <a:rPr lang="it-IT" sz="3600" i="1" dirty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… e dare impulso alla crescita della Calabria     attraverso il capitale umano </a:t>
            </a:r>
          </a:p>
          <a:p>
            <a:endParaRPr lang="it-IT" sz="1600" dirty="0">
              <a:effectLst/>
              <a:latin typeface="Titillium Web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3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Caratteristiche del</a:t>
              </a: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l’Avviso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1919655" y="2176028"/>
            <a:ext cx="8062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Finanziamento,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sotto forma di voucher,  di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master post laurea di primo e secondo livello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a laureati calabresi.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Il 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voucher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ha un valore di massimo 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10.000,00 €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 ogni beneficiario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4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L’Avviso è promosso dal Dipartimento Istruzione, Formazione e Pari Opportunità</a:t>
            </a:r>
          </a:p>
          <a:p>
            <a:endParaRPr lang="it-IT" sz="24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Le Risorse finanziare sono pari 6.000.000,00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600" b="1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2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Obiettivi dell’Avviso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3807069" y="2501343"/>
            <a:ext cx="7875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Accrescere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competenze dei cittadini calabresi per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facilitare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l’inserimento o il reinserimento qualificato nel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mercato del lavoro</a:t>
            </a:r>
            <a:endParaRPr lang="it-IT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4" name="Immagine 3" descr="Illustrazione gratis: Destinazione, Dardo, Obiettivo - Immagine gratis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" y="3279530"/>
            <a:ext cx="3109830" cy="2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2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Risorse finanziarie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3536462" y="1947239"/>
            <a:ext cx="83385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La dotazione finanziaria di 6M€ è ripartita per come di seguito indicato:</a:t>
            </a:r>
          </a:p>
          <a:p>
            <a:endParaRPr lang="it-IT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- euro 2.000.000,00 destinati alla concessione di voucher per l’a. a. 2024-2025</a:t>
            </a:r>
          </a:p>
          <a:p>
            <a:pPr algn="just"/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- euro 2.000.000,00 destinati alla concessione di voucher per l’a. a. 2025-2026</a:t>
            </a:r>
          </a:p>
          <a:p>
            <a:pPr algn="just"/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- euro 2.000.000,00 destinati alla concessione di voucher per l’a. a. 2026-2027</a:t>
            </a:r>
          </a:p>
          <a:p>
            <a:pPr algn="ctr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Al voucher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per la copertura dei costi del master </a:t>
            </a: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si può aggiungere una borsa di studio, del valore massimo di 6.656,52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,   a copertura delle </a:t>
            </a: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spese di viaggio, vitto e alloggio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, se sono soddisfatte queste condizioni:</a:t>
            </a:r>
          </a:p>
          <a:p>
            <a:pPr indent="-285750" algn="just">
              <a:buFontTx/>
              <a:buChar char="-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reddito ISEE inferiore al valore di € </a:t>
            </a: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10.490,00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 euro</a:t>
            </a:r>
          </a:p>
          <a:p>
            <a:pPr indent="-285750" algn="just">
              <a:buFontTx/>
              <a:buChar char="-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voto di laurea almeno pari a </a:t>
            </a: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104/110</a:t>
            </a:r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B5E1A4-3777-4A08-86C2-1F444382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1" y="3093482"/>
            <a:ext cx="3197927" cy="24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Tipologie di master finanziati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4252575" y="1978703"/>
            <a:ext cx="74211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Il voucher può essere richiesto a copertura dei costi di iscrizione per:</a:t>
            </a:r>
          </a:p>
          <a:p>
            <a:endParaRPr lang="it-IT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Master post laurea </a:t>
            </a:r>
            <a:r>
              <a:rPr lang="it-IT" sz="17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 primo e secondo livello realizzati in Italia e all’estero, erogati da Università italiane e straniere, pubbliche e private riconosciute dall’ordinamento nazionale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Istituzioni AFAM (Alta Formazione Artistica e Musicale) </a:t>
            </a:r>
            <a:r>
              <a:rPr lang="it-IT" sz="17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riconosciute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Master post-laurea accreditati ASFOR ( </a:t>
            </a:r>
            <a:r>
              <a:rPr lang="it-IT" dirty="0"/>
              <a:t>Associazione per la Formazione Manageriale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o EQUIS (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Improvement</a:t>
            </a:r>
            <a:r>
              <a:rPr lang="it-IT" dirty="0"/>
              <a:t> System</a:t>
            </a:r>
            <a:r>
              <a:rPr lang="it-IT" b="1" dirty="0"/>
              <a:t>)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o AACSB (</a:t>
            </a:r>
            <a:r>
              <a:rPr lang="en-US" dirty="0"/>
              <a:t>Association to Advance Collegiate Schools of Business)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it-IT" sz="1700" dirty="0">
                <a:cs typeface="Times New Roman" panose="02020603050405020304" pitchFamily="18" charset="0"/>
              </a:rPr>
              <a:t>erogati da istituti di formazione avanzata pubblici e privati</a:t>
            </a:r>
          </a:p>
          <a:p>
            <a:endParaRPr lang="it-IT" sz="16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700" dirty="0">
                <a:cs typeface="Times New Roman" panose="02020603050405020304" pitchFamily="18" charset="0"/>
              </a:rPr>
              <a:t>Sono ammissibili: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cs typeface="Times New Roman" panose="02020603050405020304" pitchFamily="18" charset="0"/>
              </a:rPr>
              <a:t>percorsi formativi erogati in presenza o in modalità mista (blended) con una   percentuale massima del 20% di formazione on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cs typeface="Times New Roman" panose="02020603050405020304" pitchFamily="18" charset="0"/>
              </a:rPr>
              <a:t>Master non ancora avviati alla data di presentazione della domanda	</a:t>
            </a:r>
            <a:endParaRPr lang="it-IT" sz="1600" b="1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104989-43B1-4AE9-9E9B-A4F6130D3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02" y="3191607"/>
            <a:ext cx="3589194" cy="22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Beneficiari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3667760" y="2782698"/>
            <a:ext cx="80234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cs typeface="Times New Roman" panose="02020603050405020304" pitchFamily="18" charset="0"/>
              </a:rPr>
              <a:t>Possono presentare domanda per ottenere il voucher coloro che alla data della presentazione possiedono i seguenti requisiti: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cs typeface="Times New Roman" panose="02020603050405020304" pitchFamily="18" charset="0"/>
              </a:rPr>
              <a:t>siano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residenti in Calabria </a:t>
            </a:r>
            <a:r>
              <a:rPr lang="it-IT" sz="1700" dirty="0">
                <a:cs typeface="Times New Roman" panose="02020603050405020304" pitchFamily="18" charset="0"/>
              </a:rPr>
              <a:t>da almeno sei mesi dalla data di presentazione della domanda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cs typeface="Times New Roman" panose="02020603050405020304" pitchFamily="18" charset="0"/>
              </a:rPr>
              <a:t>risultino in possesso di uno dei seguenti titoli di studio: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Laurea triennale, Laurea Specialistica/Magistrale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cs typeface="Times New Roman" panose="02020603050405020304" pitchFamily="18" charset="0"/>
            </a:endParaRPr>
          </a:p>
          <a:p>
            <a:endParaRPr lang="it-IT" sz="1700" dirty="0">
              <a:cs typeface="Times New Roman" panose="02020603050405020304" pitchFamily="18" charset="0"/>
            </a:endParaRPr>
          </a:p>
          <a:p>
            <a:r>
              <a:rPr lang="it-IT" sz="1700" dirty="0">
                <a:cs typeface="Times New Roman" panose="02020603050405020304" pitchFamily="18" charset="0"/>
              </a:rPr>
              <a:t>	</a:t>
            </a:r>
          </a:p>
          <a:p>
            <a:r>
              <a:rPr lang="it-IT" sz="1600" b="1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	</a:t>
            </a:r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D2DF94-F80F-456B-AC74-1874D505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" y="2859741"/>
            <a:ext cx="3610860" cy="26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4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Tempi (Finestre temporali/Periodi di svolgimento)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2947729" y="2097051"/>
            <a:ext cx="907199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cs typeface="Times New Roman" panose="02020603050405020304" pitchFamily="18" charset="0"/>
              </a:rPr>
              <a:t>La trasmissione della domanda di voucher deve avvenire, secondo le seguenti finestre temporali: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6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it-IT" sz="16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cs typeface="Times New Roman" panose="02020603050405020304" pitchFamily="18" charset="0"/>
              </a:rPr>
              <a:t>Per ciascuna finestra temporale è prevista la pubblicazione di una prima graduatoria dei soggetti ammessi al finanziamento relativamente alle domande presentate entro il termine del 15 settembre per </a:t>
            </a:r>
          </a:p>
          <a:p>
            <a:endParaRPr lang="it-IT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garantire la conoscenza degli esiti della valutazione prima dell’iscrizione al master</a:t>
            </a:r>
            <a:r>
              <a:rPr lang="it-IT" dirty="0">
                <a:cs typeface="Times New Roman" panose="02020603050405020304" pitchFamily="18" charset="0"/>
              </a:rPr>
              <a:t>.</a:t>
            </a:r>
          </a:p>
          <a:p>
            <a:endParaRPr lang="it-IT" sz="1700" b="1" dirty="0">
              <a:solidFill>
                <a:schemeClr val="tx2"/>
              </a:solidFill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E81C2C-C85A-4E1A-9D20-E89F8788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" y="2923527"/>
            <a:ext cx="2966217" cy="3010179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D7CEE38-F247-4618-947B-E7C69C58C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90804"/>
              </p:ext>
            </p:extLst>
          </p:nvPr>
        </p:nvGraphicFramePr>
        <p:xfrm>
          <a:off x="3706275" y="2840123"/>
          <a:ext cx="7554897" cy="16306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9988">
                  <a:extLst>
                    <a:ext uri="{9D8B030D-6E8A-4147-A177-3AD203B41FA5}">
                      <a16:colId xmlns:a16="http://schemas.microsoft.com/office/drawing/2014/main" val="2600274299"/>
                    </a:ext>
                  </a:extLst>
                </a:gridCol>
                <a:gridCol w="2998919">
                  <a:extLst>
                    <a:ext uri="{9D8B030D-6E8A-4147-A177-3AD203B41FA5}">
                      <a16:colId xmlns:a16="http://schemas.microsoft.com/office/drawing/2014/main" val="333534616"/>
                    </a:ext>
                  </a:extLst>
                </a:gridCol>
                <a:gridCol w="3045990">
                  <a:extLst>
                    <a:ext uri="{9D8B030D-6E8A-4147-A177-3AD203B41FA5}">
                      <a16:colId xmlns:a16="http://schemas.microsoft.com/office/drawing/2014/main" val="1099466555"/>
                    </a:ext>
                  </a:extLst>
                </a:gridCol>
              </a:tblGrid>
              <a:tr h="453012">
                <a:tc>
                  <a:txBody>
                    <a:bodyPr/>
                    <a:lstStyle/>
                    <a:p>
                      <a:pPr marL="3175" algn="ctr">
                        <a:lnSpc>
                          <a:spcPts val="1160"/>
                        </a:lnSpc>
                      </a:pPr>
                      <a:r>
                        <a:rPr lang="en-US" sz="1400" b="1" spc="-10" dirty="0">
                          <a:effectLst/>
                        </a:rPr>
                        <a:t>Annualità</a:t>
                      </a:r>
                      <a:endParaRPr lang="it-IT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270" algn="ctr" defTabSz="914400" rtl="0" eaLnBrk="1" latinLnBrk="0" hangingPunct="1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apertura termini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27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Data</a:t>
                      </a:r>
                      <a:r>
                        <a:rPr lang="en-US" sz="1400" b="1" spc="-35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chiusura</a:t>
                      </a:r>
                      <a:r>
                        <a:rPr lang="en-US" sz="1400" b="1" spc="-40" dirty="0">
                          <a:effectLst/>
                        </a:rPr>
                        <a:t> </a:t>
                      </a:r>
                      <a:r>
                        <a:rPr lang="en-US" sz="1400" b="1" spc="-10" dirty="0">
                          <a:effectLst/>
                        </a:rPr>
                        <a:t>termini</a:t>
                      </a:r>
                      <a:endParaRPr lang="it-IT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37630"/>
                  </a:ext>
                </a:extLst>
              </a:tr>
              <a:tr h="393593"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lang="en-US" sz="1400" b="1" spc="-20" dirty="0">
                          <a:effectLst/>
                        </a:rPr>
                        <a:t>2024/2025</a:t>
                      </a:r>
                      <a:endParaRPr lang="it-IT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270" algn="ctr" defTabSz="914400" rtl="0" eaLnBrk="1" latinLnBrk="0" hangingPunct="1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15/07/2024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63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30/11/2024</a:t>
                      </a:r>
                      <a:endParaRPr lang="it-IT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47019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pPr marL="3175" algn="ctr">
                        <a:lnSpc>
                          <a:spcPts val="1160"/>
                        </a:lnSpc>
                      </a:pPr>
                      <a:r>
                        <a:rPr lang="en-US" sz="1400" b="1" spc="-20">
                          <a:effectLst/>
                        </a:rPr>
                        <a:t>2025/2026</a:t>
                      </a:r>
                      <a:endParaRPr lang="it-IT" sz="1400" b="1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270" algn="ctr" defTabSz="914400" rtl="0" eaLnBrk="1" latinLnBrk="0" hangingPunct="1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15/07/2025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0"/>
                        </a:lnSpc>
                      </a:pPr>
                      <a:r>
                        <a:rPr lang="en-US" sz="1400" b="1" dirty="0">
                          <a:effectLst/>
                        </a:rPr>
                        <a:t>30/11/2025</a:t>
                      </a:r>
                      <a:endParaRPr lang="it-IT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90120"/>
                  </a:ext>
                </a:extLst>
              </a:tr>
              <a:tr h="393593"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lang="en-US" sz="1400" b="1" spc="-20">
                          <a:effectLst/>
                        </a:rPr>
                        <a:t>2026/2027</a:t>
                      </a:r>
                      <a:endParaRPr lang="it-IT" sz="1400" b="1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270" algn="ctr" defTabSz="914400" rtl="0" eaLnBrk="1" latinLnBrk="0" hangingPunct="1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15/07/2026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70"/>
                        </a:lnSpc>
                      </a:pPr>
                      <a:r>
                        <a:rPr lang="en-US" sz="1400" b="1" dirty="0">
                          <a:effectLst/>
                        </a:rPr>
                        <a:t>30/11/2026</a:t>
                      </a:r>
                      <a:endParaRPr lang="it-IT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54015"/>
                  </a:ext>
                </a:extLst>
              </a:tr>
            </a:tbl>
          </a:graphicData>
        </a:graphic>
      </p:graphicFrame>
      <p:sp>
        <p:nvSpPr>
          <p:cNvPr id="2" name="Freccia in giù 1"/>
          <p:cNvSpPr/>
          <p:nvPr/>
        </p:nvSpPr>
        <p:spPr>
          <a:xfrm>
            <a:off x="7007469" y="5583115"/>
            <a:ext cx="940777" cy="44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94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Criteri di valutazione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4927600" y="1993528"/>
            <a:ext cx="6950723" cy="438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valutazione delle domande ammissibili sarà effettuata con l’attribuzione di punteggi sulla base dei seguenti criteri: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		</a:t>
            </a:r>
            <a:endParaRPr lang="it-IT" sz="1600" b="1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it-IT" sz="1600" b="1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	</a:t>
            </a:r>
            <a:endParaRPr lang="it-IT" sz="1600" b="1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Voto di laurea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Velocità di conseguimento del titolo di studio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Età del candidato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Livello di condizione economica familiare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Condizione lavorativa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Livello di Occupabilità/Placement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Partenariato con Imprese/datori di lavoro locali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FAAE48-59E4-4291-A193-C1BA39CD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8" y="2656240"/>
            <a:ext cx="3623294" cy="24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9">
            <a:extLst>
              <a:ext uri="{FF2B5EF4-FFF2-40B4-BE49-F238E27FC236}">
                <a16:creationId xmlns:a16="http://schemas.microsoft.com/office/drawing/2014/main" id="{354E294D-6450-4CCE-AF65-FECE8A94F3C2}"/>
              </a:ext>
            </a:extLst>
          </p:cNvPr>
          <p:cNvGrpSpPr>
            <a:grpSpLocks/>
          </p:cNvGrpSpPr>
          <p:nvPr/>
        </p:nvGrpSpPr>
        <p:grpSpPr bwMode="auto">
          <a:xfrm>
            <a:off x="1" y="1122390"/>
            <a:ext cx="12192000" cy="856314"/>
            <a:chOff x="165969" y="22663"/>
            <a:chExt cx="10085073" cy="856800"/>
          </a:xfrm>
          <a:solidFill>
            <a:srgbClr val="003399"/>
          </a:solidFill>
        </p:grpSpPr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BCC04CB1-9A84-4AA9-AA06-985F071A3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9" y="22663"/>
              <a:ext cx="10085073" cy="856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2D7B74EC-77F4-435C-93C4-E0B60476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9" y="220099"/>
              <a:ext cx="10014535" cy="4619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Elementi qualificanti</a:t>
              </a:r>
              <a:endParaRPr lang="it-IT" altLang="it-IT" sz="2400" b="1" dirty="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Immagine 25">
            <a:extLst>
              <a:ext uri="{FF2B5EF4-FFF2-40B4-BE49-F238E27FC236}">
                <a16:creationId xmlns:a16="http://schemas.microsoft.com/office/drawing/2014/main" id="{94994B92-DD93-47D9-967D-7CA9083E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11075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5AAE3-49AC-422C-A99A-B2B4C9ABAEC6}"/>
              </a:ext>
            </a:extLst>
          </p:cNvPr>
          <p:cNvSpPr txBox="1"/>
          <p:nvPr/>
        </p:nvSpPr>
        <p:spPr>
          <a:xfrm>
            <a:off x="4781007" y="2326639"/>
            <a:ext cx="706180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Istituzione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catalogo aperto di aziende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/enti/soggetti pubblici e privati aventi una sede sul territorio calabrese, disponibili ad ospitare in stage beneficiari dei percorsi formativi post-lauream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Premialità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per i Master aventi un grado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maggiore di occupabilità 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Placement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Sinergia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tra percorsi formativi e mercato del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lavoro locale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Trasparenza nei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criteri di valutazione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Conoscenza 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dell’esito della selezione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 dell’iscrizione al Master</a:t>
            </a:r>
          </a:p>
          <a:p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it-IT" sz="16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		</a:t>
            </a:r>
            <a:endParaRPr lang="it-IT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17E3F9-7360-4F1D-9FA5-471E727B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1" y="2835315"/>
            <a:ext cx="4243786" cy="28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B73AD9F286FB498C3AA7BD1E996AE2" ma:contentTypeVersion="2" ma:contentTypeDescription="Creare un nuovo documento." ma:contentTypeScope="" ma:versionID="6a0c89863e958384cb9fd0837f7d6705">
  <xsd:schema xmlns:xsd="http://www.w3.org/2001/XMLSchema" xmlns:xs="http://www.w3.org/2001/XMLSchema" xmlns:p="http://schemas.microsoft.com/office/2006/metadata/properties" xmlns:ns2="3214a0f6-dfe3-4580-ae84-a616a13bd813" targetNamespace="http://schemas.microsoft.com/office/2006/metadata/properties" ma:root="true" ma:fieldsID="48714150df2b288c2333fe2d0ae6dd4c" ns2:_="">
    <xsd:import namespace="3214a0f6-dfe3-4580-ae84-a616a13bd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4a0f6-dfe3-4580-ae84-a616a13bd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E9B5D-F3EE-40BB-B095-AF28714E5C38}">
  <ds:schemaRefs>
    <ds:schemaRef ds:uri="3214a0f6-dfe3-4580-ae84-a616a13bd8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12E365-7C01-4A74-867F-7C2CB275C1AE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3214a0f6-dfe3-4580-ae84-a616a13bd81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C07697-FC8D-4BAE-B937-842D7D7A5D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631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Microsoft Sans Serif</vt:lpstr>
      <vt:lpstr>Times New Roman</vt:lpstr>
      <vt:lpstr>Titillium Web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Marilù Mintrone</dc:creator>
  <cp:lastModifiedBy>Windows</cp:lastModifiedBy>
  <cp:revision>118</cp:revision>
  <dcterms:created xsi:type="dcterms:W3CDTF">2022-11-14T11:56:48Z</dcterms:created>
  <dcterms:modified xsi:type="dcterms:W3CDTF">2024-07-02T11:22:50Z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0x01010052B73AD9F286FB498C3AA7BD1E996AE2</vt:lpwstr>
  </property>
</Properties>
</file>