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30"/>
  </p:notesMasterIdLst>
  <p:sldIdLst>
    <p:sldId id="368" r:id="rId2"/>
    <p:sldId id="359" r:id="rId3"/>
    <p:sldId id="354" r:id="rId4"/>
    <p:sldId id="364" r:id="rId5"/>
    <p:sldId id="371" r:id="rId6"/>
    <p:sldId id="356" r:id="rId7"/>
    <p:sldId id="362" r:id="rId8"/>
    <p:sldId id="352" r:id="rId9"/>
    <p:sldId id="366" r:id="rId10"/>
    <p:sldId id="378" r:id="rId11"/>
    <p:sldId id="341" r:id="rId12"/>
    <p:sldId id="361" r:id="rId13"/>
    <p:sldId id="363" r:id="rId14"/>
    <p:sldId id="351" r:id="rId15"/>
    <p:sldId id="345" r:id="rId16"/>
    <p:sldId id="369" r:id="rId17"/>
    <p:sldId id="372" r:id="rId18"/>
    <p:sldId id="348" r:id="rId19"/>
    <p:sldId id="340" r:id="rId20"/>
    <p:sldId id="365" r:id="rId21"/>
    <p:sldId id="349" r:id="rId22"/>
    <p:sldId id="338" r:id="rId23"/>
    <p:sldId id="373" r:id="rId24"/>
    <p:sldId id="374" r:id="rId25"/>
    <p:sldId id="360" r:id="rId26"/>
    <p:sldId id="376" r:id="rId27"/>
    <p:sldId id="375" r:id="rId28"/>
    <p:sldId id="37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00"/>
    <a:srgbClr val="0000FF"/>
    <a:srgbClr val="4F81BD"/>
    <a:srgbClr val="3333FF"/>
    <a:srgbClr val="339933"/>
    <a:srgbClr val="FFFFFF"/>
    <a:srgbClr val="24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2" autoAdjust="0"/>
    <p:restoredTop sz="94660"/>
  </p:normalViewPr>
  <p:slideViewPr>
    <p:cSldViewPr>
      <p:cViewPr varScale="1">
        <p:scale>
          <a:sx n="74" d="100"/>
          <a:sy n="74" d="100"/>
        </p:scale>
        <p:origin x="816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nni2\Desktop\Atto%20Aziendale%20AOU%20Dulbecco\Atto%20Aziendale%2027_06_2024\Copia%20di%20iscritti_2014-15%20e%202024-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94-499B-939E-977F0D34B2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94-499B-939E-977F0D34B27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94-499B-939E-977F0D34B2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194-499B-939E-977F0D34B271}"/>
              </c:ext>
            </c:extLst>
          </c:dPt>
          <c:cat>
            <c:strRef>
              <c:f>Foglio1!$A$2:$A$11</c:f>
              <c:strCache>
                <c:ptCount val="10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  <c:pt idx="7">
                  <c:v>2021/22</c:v>
                </c:pt>
                <c:pt idx="8">
                  <c:v>2022/23</c:v>
                </c:pt>
                <c:pt idx="9">
                  <c:v>2023/24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10.866</c:v>
                </c:pt>
                <c:pt idx="1">
                  <c:v>10.831</c:v>
                </c:pt>
                <c:pt idx="2">
                  <c:v>10.581</c:v>
                </c:pt>
                <c:pt idx="3">
                  <c:v>10.93</c:v>
                </c:pt>
                <c:pt idx="4">
                  <c:v>11.128</c:v>
                </c:pt>
                <c:pt idx="5">
                  <c:v>11.295</c:v>
                </c:pt>
                <c:pt idx="6">
                  <c:v>11.217000000000001</c:v>
                </c:pt>
                <c:pt idx="7">
                  <c:v>11.516</c:v>
                </c:pt>
                <c:pt idx="8">
                  <c:v>11.266999999999999</c:v>
                </c:pt>
                <c:pt idx="9">
                  <c:v>11.869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94-499B-939E-977F0D34B27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cat>
            <c:strRef>
              <c:f>Foglio1!$A$2:$A$11</c:f>
              <c:strCache>
                <c:ptCount val="10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  <c:pt idx="7">
                  <c:v>2021/22</c:v>
                </c:pt>
                <c:pt idx="8">
                  <c:v>2022/23</c:v>
                </c:pt>
                <c:pt idx="9">
                  <c:v>2023/24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9-1194-499B-939E-977F0D34B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79168"/>
        <c:axId val="140577024"/>
        <c:axId val="0"/>
      </c:bar3DChart>
      <c:catAx>
        <c:axId val="3347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577024"/>
        <c:crosses val="autoZero"/>
        <c:auto val="1"/>
        <c:lblAlgn val="ctr"/>
        <c:lblOffset val="100"/>
        <c:noMultiLvlLbl val="0"/>
      </c:catAx>
      <c:valAx>
        <c:axId val="1405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7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ISCRITTI 2014/15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ISCRITTI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A0-4C88-8F17-79AD62659E2C}"/>
              </c:ext>
            </c:extLst>
          </c:dPt>
          <c:dPt>
            <c:idx val="1"/>
            <c:bubble3D val="0"/>
            <c:explosion val="4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A0-4C88-8F17-79AD62659E2C}"/>
              </c:ext>
            </c:extLst>
          </c:dPt>
          <c:dLbls>
            <c:dLbl>
              <c:idx val="1"/>
              <c:layout>
                <c:manualLayout>
                  <c:x val="0.18591038617541522"/>
                  <c:y val="-0.265755015824452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0-4C88-8F17-79AD62659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DIGES</c:v>
                </c:pt>
                <c:pt idx="1">
                  <c:v>MEDICINA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1.804</c:v>
                </c:pt>
                <c:pt idx="1">
                  <c:v>9.0619999999999994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0-4C88-8F17-79AD62659E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ISCRITTI 2023/24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1705696364067E-2"/>
          <c:y val="0.23928929549138414"/>
          <c:w val="0.87738336881487644"/>
          <c:h val="0.5814143870054323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ISCRITTI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FF-4339-BB48-F84F9D23331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2FF-4339-BB48-F84F9D233314}"/>
              </c:ext>
            </c:extLst>
          </c:dPt>
          <c:dLbls>
            <c:dLbl>
              <c:idx val="1"/>
              <c:layout>
                <c:manualLayout>
                  <c:x val="0.15203594528144215"/>
                  <c:y val="-0.216143869116583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FF-4339-BB48-F84F9D233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DIGES</c:v>
                </c:pt>
                <c:pt idx="1">
                  <c:v>MEDICINA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2.302</c:v>
                </c:pt>
                <c:pt idx="1">
                  <c:v>9.5670000000000002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F-4339-BB48-F84F9D2333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2728789455438"/>
          <c:y val="0.1621166720118431"/>
          <c:w val="0.86871620949292727"/>
          <c:h val="0.541543028471840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Foglio2!$A$2:$A$54</c:f>
              <c:strCache>
                <c:ptCount val="37"/>
                <c:pt idx="0">
                  <c:v>Amministrazioni Pubbliche e Società</c:v>
                </c:pt>
                <c:pt idx="1">
                  <c:v>Assistenza Sanitaria</c:v>
                </c:pt>
                <c:pt idx="2">
                  <c:v>Biotecnologie</c:v>
                </c:pt>
                <c:pt idx="3">
                  <c:v>Biotecnologie Molecolari per la Medicina Personalizzata</c:v>
                </c:pt>
                <c:pt idx="4">
                  <c:v>Dietistica</c:v>
                </c:pt>
                <c:pt idx="5">
                  <c:v>Economia Aziendale</c:v>
                </c:pt>
                <c:pt idx="6">
                  <c:v>Economia Aziendale e Management</c:v>
                </c:pt>
                <c:pt idx="7">
                  <c:v>Farmacia</c:v>
                </c:pt>
                <c:pt idx="8">
                  <c:v>Fisioterapia</c:v>
                </c:pt>
                <c:pt idx="9">
                  <c:v>Giurisprudenza</c:v>
                </c:pt>
                <c:pt idx="10">
                  <c:v>Igiene Dentale</c:v>
                </c:pt>
                <c:pt idx="11">
                  <c:v>Infermieristica</c:v>
                </c:pt>
                <c:pt idx="12">
                  <c:v>Ingegneria Biomedica</c:v>
                </c:pt>
                <c:pt idx="13">
                  <c:v>Ingegneria Informatica e Biomedica</c:v>
                </c:pt>
                <c:pt idx="14">
                  <c:v>Logopedia</c:v>
                </c:pt>
                <c:pt idx="15">
                  <c:v>Medicina e Chirurgia</c:v>
                </c:pt>
                <c:pt idx="16">
                  <c:v>Medicina e Chirurgia - Td</c:v>
                </c:pt>
                <c:pt idx="17">
                  <c:v>Odontoiatria e Protesi Dentaria</c:v>
                </c:pt>
                <c:pt idx="18">
                  <c:v>Organizzazione delle Amministrazioni Pubbliche e Private</c:v>
                </c:pt>
                <c:pt idx="19">
                  <c:v>Ostetricia</c:v>
                </c:pt>
                <c:pt idx="20">
                  <c:v>Psicologia Cognitiva e Neuroscienze</c:v>
                </c:pt>
                <c:pt idx="21">
                  <c:v>Scienze Biologiche per l'Ambiente</c:v>
                </c:pt>
                <c:pt idx="22">
                  <c:v>Scienze delle Amministrazioni</c:v>
                </c:pt>
                <c:pt idx="23">
                  <c:v>Scienze delle Investigazioni</c:v>
                </c:pt>
                <c:pt idx="24">
                  <c:v>Scienze e Tecniche dello Sport</c:v>
                </c:pt>
                <c:pt idx="25">
                  <c:v>Scienze e Tecniche di Psicologia Cognitiva</c:v>
                </c:pt>
                <c:pt idx="26">
                  <c:v>Scienze e Tecnologie Cosmetiche</c:v>
                </c:pt>
                <c:pt idx="27">
                  <c:v>Scienze e Tecnologie delle Produzioni Animali</c:v>
                </c:pt>
                <c:pt idx="28">
                  <c:v>Scienze Infermieristiche e Ostetriche</c:v>
                </c:pt>
                <c:pt idx="29">
                  <c:v>Scienze Motorie e Sportive</c:v>
                </c:pt>
                <c:pt idx="30">
                  <c:v>Scienze Riabilitative delle Professioni Sanitarie</c:v>
                </c:pt>
                <c:pt idx="31">
                  <c:v>Sociologia</c:v>
                </c:pt>
                <c:pt idx="32">
                  <c:v>Tecniche della Prevenzione nell'Ambiente</c:v>
                </c:pt>
                <c:pt idx="33">
                  <c:v>Tecniche di Fisiopatologia Cardiocircolatoria</c:v>
                </c:pt>
                <c:pt idx="34">
                  <c:v>Tecniche di Laboratorio Biomedico</c:v>
                </c:pt>
                <c:pt idx="35">
                  <c:v>Tecniche di Neurofisiopatologia</c:v>
                </c:pt>
                <c:pt idx="36">
                  <c:v>Tecniche di Radiologia Medica</c:v>
                </c:pt>
              </c:strCache>
            </c:strRef>
          </c:cat>
          <c:val>
            <c:numRef>
              <c:f>Foglio2!$B$2:$B$54</c:f>
              <c:numCache>
                <c:formatCode>#,##0</c:formatCode>
                <c:ptCount val="37"/>
                <c:pt idx="0">
                  <c:v>52</c:v>
                </c:pt>
                <c:pt idx="1">
                  <c:v>34</c:v>
                </c:pt>
                <c:pt idx="2">
                  <c:v>325</c:v>
                </c:pt>
                <c:pt idx="3">
                  <c:v>63</c:v>
                </c:pt>
                <c:pt idx="4">
                  <c:v>77</c:v>
                </c:pt>
                <c:pt idx="5">
                  <c:v>651</c:v>
                </c:pt>
                <c:pt idx="6">
                  <c:v>158</c:v>
                </c:pt>
                <c:pt idx="7">
                  <c:v>486</c:v>
                </c:pt>
                <c:pt idx="8">
                  <c:v>296</c:v>
                </c:pt>
                <c:pt idx="9">
                  <c:v>1009</c:v>
                </c:pt>
                <c:pt idx="10">
                  <c:v>33</c:v>
                </c:pt>
                <c:pt idx="11">
                  <c:v>1952</c:v>
                </c:pt>
                <c:pt idx="12">
                  <c:v>97</c:v>
                </c:pt>
                <c:pt idx="13">
                  <c:v>348</c:v>
                </c:pt>
                <c:pt idx="14">
                  <c:v>62</c:v>
                </c:pt>
                <c:pt idx="15">
                  <c:v>2463</c:v>
                </c:pt>
                <c:pt idx="17">
                  <c:v>133</c:v>
                </c:pt>
                <c:pt idx="18">
                  <c:v>190</c:v>
                </c:pt>
                <c:pt idx="19">
                  <c:v>2</c:v>
                </c:pt>
                <c:pt idx="20">
                  <c:v>220</c:v>
                </c:pt>
                <c:pt idx="21">
                  <c:v>113</c:v>
                </c:pt>
                <c:pt idx="22">
                  <c:v>29</c:v>
                </c:pt>
                <c:pt idx="23">
                  <c:v>196</c:v>
                </c:pt>
                <c:pt idx="24">
                  <c:v>107</c:v>
                </c:pt>
                <c:pt idx="25">
                  <c:v>1002</c:v>
                </c:pt>
                <c:pt idx="26">
                  <c:v>69</c:v>
                </c:pt>
                <c:pt idx="27">
                  <c:v>98</c:v>
                </c:pt>
                <c:pt idx="28">
                  <c:v>171</c:v>
                </c:pt>
                <c:pt idx="29">
                  <c:v>831</c:v>
                </c:pt>
                <c:pt idx="30">
                  <c:v>55</c:v>
                </c:pt>
                <c:pt idx="31">
                  <c:v>200</c:v>
                </c:pt>
                <c:pt idx="32">
                  <c:v>56</c:v>
                </c:pt>
                <c:pt idx="33">
                  <c:v>25</c:v>
                </c:pt>
                <c:pt idx="34">
                  <c:v>69</c:v>
                </c:pt>
                <c:pt idx="35">
                  <c:v>11</c:v>
                </c:pt>
                <c:pt idx="3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6-7341-B952-1A836842926C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Foglio2!$A$2:$A$54</c:f>
              <c:strCache>
                <c:ptCount val="37"/>
                <c:pt idx="0">
                  <c:v>Amministrazioni Pubbliche e Società</c:v>
                </c:pt>
                <c:pt idx="1">
                  <c:v>Assistenza Sanitaria</c:v>
                </c:pt>
                <c:pt idx="2">
                  <c:v>Biotecnologie</c:v>
                </c:pt>
                <c:pt idx="3">
                  <c:v>Biotecnologie Molecolari per la Medicina Personalizzata</c:v>
                </c:pt>
                <c:pt idx="4">
                  <c:v>Dietistica</c:v>
                </c:pt>
                <c:pt idx="5">
                  <c:v>Economia Aziendale</c:v>
                </c:pt>
                <c:pt idx="6">
                  <c:v>Economia Aziendale e Management</c:v>
                </c:pt>
                <c:pt idx="7">
                  <c:v>Farmacia</c:v>
                </c:pt>
                <c:pt idx="8">
                  <c:v>Fisioterapia</c:v>
                </c:pt>
                <c:pt idx="9">
                  <c:v>Giurisprudenza</c:v>
                </c:pt>
                <c:pt idx="10">
                  <c:v>Igiene Dentale</c:v>
                </c:pt>
                <c:pt idx="11">
                  <c:v>Infermieristica</c:v>
                </c:pt>
                <c:pt idx="12">
                  <c:v>Ingegneria Biomedica</c:v>
                </c:pt>
                <c:pt idx="13">
                  <c:v>Ingegneria Informatica e Biomedica</c:v>
                </c:pt>
                <c:pt idx="14">
                  <c:v>Logopedia</c:v>
                </c:pt>
                <c:pt idx="15">
                  <c:v>Medicina e Chirurgia</c:v>
                </c:pt>
                <c:pt idx="16">
                  <c:v>Medicina e Chirurgia - Td</c:v>
                </c:pt>
                <c:pt idx="17">
                  <c:v>Odontoiatria e Protesi Dentaria</c:v>
                </c:pt>
                <c:pt idx="18">
                  <c:v>Organizzazione delle Amministrazioni Pubbliche e Private</c:v>
                </c:pt>
                <c:pt idx="19">
                  <c:v>Ostetricia</c:v>
                </c:pt>
                <c:pt idx="20">
                  <c:v>Psicologia Cognitiva e Neuroscienze</c:v>
                </c:pt>
                <c:pt idx="21">
                  <c:v>Scienze Biologiche per l'Ambiente</c:v>
                </c:pt>
                <c:pt idx="22">
                  <c:v>Scienze delle Amministrazioni</c:v>
                </c:pt>
                <c:pt idx="23">
                  <c:v>Scienze delle Investigazioni</c:v>
                </c:pt>
                <c:pt idx="24">
                  <c:v>Scienze e Tecniche dello Sport</c:v>
                </c:pt>
                <c:pt idx="25">
                  <c:v>Scienze e Tecniche di Psicologia Cognitiva</c:v>
                </c:pt>
                <c:pt idx="26">
                  <c:v>Scienze e Tecnologie Cosmetiche</c:v>
                </c:pt>
                <c:pt idx="27">
                  <c:v>Scienze e Tecnologie delle Produzioni Animali</c:v>
                </c:pt>
                <c:pt idx="28">
                  <c:v>Scienze Infermieristiche e Ostetriche</c:v>
                </c:pt>
                <c:pt idx="29">
                  <c:v>Scienze Motorie e Sportive</c:v>
                </c:pt>
                <c:pt idx="30">
                  <c:v>Scienze Riabilitative delle Professioni Sanitarie</c:v>
                </c:pt>
                <c:pt idx="31">
                  <c:v>Sociologia</c:v>
                </c:pt>
                <c:pt idx="32">
                  <c:v>Tecniche della Prevenzione nell'Ambiente</c:v>
                </c:pt>
                <c:pt idx="33">
                  <c:v>Tecniche di Fisiopatologia Cardiocircolatoria</c:v>
                </c:pt>
                <c:pt idx="34">
                  <c:v>Tecniche di Laboratorio Biomedico</c:v>
                </c:pt>
                <c:pt idx="35">
                  <c:v>Tecniche di Neurofisiopatologia</c:v>
                </c:pt>
                <c:pt idx="36">
                  <c:v>Tecniche di Radiologia Medica</c:v>
                </c:pt>
              </c:strCache>
            </c:strRef>
          </c:cat>
          <c:val>
            <c:numRef>
              <c:f>Foglio2!$C$2:$C$54</c:f>
              <c:numCache>
                <c:formatCode>#,##0</c:formatCode>
                <c:ptCount val="37"/>
                <c:pt idx="0">
                  <c:v>43</c:v>
                </c:pt>
                <c:pt idx="1">
                  <c:v>24</c:v>
                </c:pt>
                <c:pt idx="2">
                  <c:v>260</c:v>
                </c:pt>
                <c:pt idx="3">
                  <c:v>29</c:v>
                </c:pt>
                <c:pt idx="4">
                  <c:v>67</c:v>
                </c:pt>
                <c:pt idx="5">
                  <c:v>571</c:v>
                </c:pt>
                <c:pt idx="6">
                  <c:v>108</c:v>
                </c:pt>
                <c:pt idx="7">
                  <c:v>431</c:v>
                </c:pt>
                <c:pt idx="8">
                  <c:v>254</c:v>
                </c:pt>
                <c:pt idx="9">
                  <c:v>777</c:v>
                </c:pt>
                <c:pt idx="10">
                  <c:v>50</c:v>
                </c:pt>
                <c:pt idx="11">
                  <c:v>1799</c:v>
                </c:pt>
                <c:pt idx="12">
                  <c:v>69</c:v>
                </c:pt>
                <c:pt idx="13">
                  <c:v>325</c:v>
                </c:pt>
                <c:pt idx="14">
                  <c:v>76</c:v>
                </c:pt>
                <c:pt idx="15">
                  <c:v>2441</c:v>
                </c:pt>
                <c:pt idx="16">
                  <c:v>44</c:v>
                </c:pt>
                <c:pt idx="17">
                  <c:v>113</c:v>
                </c:pt>
                <c:pt idx="18">
                  <c:v>154</c:v>
                </c:pt>
                <c:pt idx="19">
                  <c:v>49</c:v>
                </c:pt>
                <c:pt idx="20">
                  <c:v>225</c:v>
                </c:pt>
                <c:pt idx="21">
                  <c:v>129</c:v>
                </c:pt>
                <c:pt idx="22">
                  <c:v>8</c:v>
                </c:pt>
                <c:pt idx="23">
                  <c:v>187</c:v>
                </c:pt>
                <c:pt idx="24">
                  <c:v>106</c:v>
                </c:pt>
                <c:pt idx="25">
                  <c:v>935</c:v>
                </c:pt>
                <c:pt idx="26">
                  <c:v>85</c:v>
                </c:pt>
                <c:pt idx="27">
                  <c:v>69</c:v>
                </c:pt>
                <c:pt idx="28">
                  <c:v>153</c:v>
                </c:pt>
                <c:pt idx="29">
                  <c:v>711</c:v>
                </c:pt>
                <c:pt idx="30">
                  <c:v>103</c:v>
                </c:pt>
                <c:pt idx="31">
                  <c:v>166</c:v>
                </c:pt>
                <c:pt idx="32">
                  <c:v>32</c:v>
                </c:pt>
                <c:pt idx="33">
                  <c:v>23</c:v>
                </c:pt>
                <c:pt idx="34">
                  <c:v>34</c:v>
                </c:pt>
                <c:pt idx="35">
                  <c:v>15</c:v>
                </c:pt>
                <c:pt idx="3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6-7341-B952-1A8368429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8528"/>
        <c:axId val="120025600"/>
      </c:barChart>
      <c:catAx>
        <c:axId val="335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025600"/>
        <c:crosses val="autoZero"/>
        <c:auto val="1"/>
        <c:lblAlgn val="ctr"/>
        <c:lblOffset val="100"/>
        <c:noMultiLvlLbl val="0"/>
      </c:catAx>
      <c:valAx>
        <c:axId val="12002560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EURO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Foglio1!$B$2:$B$11</c:f>
              <c:numCache>
                <c:formatCode>#,##0</c:formatCode>
                <c:ptCount val="10"/>
                <c:pt idx="0">
                  <c:v>32354527</c:v>
                </c:pt>
                <c:pt idx="1">
                  <c:v>34624044</c:v>
                </c:pt>
                <c:pt idx="2">
                  <c:v>38850371</c:v>
                </c:pt>
                <c:pt idx="3">
                  <c:v>41194875</c:v>
                </c:pt>
                <c:pt idx="4">
                  <c:v>42790000</c:v>
                </c:pt>
                <c:pt idx="5">
                  <c:v>43490000</c:v>
                </c:pt>
                <c:pt idx="6">
                  <c:v>44151000</c:v>
                </c:pt>
                <c:pt idx="7">
                  <c:v>48905000</c:v>
                </c:pt>
                <c:pt idx="8">
                  <c:v>50026000</c:v>
                </c:pt>
                <c:pt idx="9">
                  <c:v>54417000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F-4B72-AC13-03BEC6395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15392"/>
        <c:axId val="210468864"/>
      </c:lineChart>
      <c:catAx>
        <c:axId val="339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468864"/>
        <c:crossesAt val="30000000"/>
        <c:auto val="1"/>
        <c:lblAlgn val="ctr"/>
        <c:lblOffset val="100"/>
        <c:noMultiLvlLbl val="0"/>
      </c:catAx>
      <c:valAx>
        <c:axId val="210468864"/>
        <c:scaling>
          <c:orientation val="minMax"/>
          <c:max val="60000000"/>
          <c:min val="300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3915392"/>
        <c:crosses val="autoZero"/>
        <c:crossBetween val="between"/>
        <c:majorUnit val="5000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701200194809"/>
          <c:y val="7.2844079518262383E-2"/>
          <c:w val="0.87148724823153301"/>
          <c:h val="0.77409312629835125"/>
        </c:manualLayout>
      </c:layout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Foglio1!$A$3:$A$11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Foglio1!$B$3:$B$11</c:f>
              <c:numCache>
                <c:formatCode>0.00</c:formatCode>
                <c:ptCount val="9"/>
                <c:pt idx="0">
                  <c:v>5.4</c:v>
                </c:pt>
                <c:pt idx="1">
                  <c:v>3.6</c:v>
                </c:pt>
                <c:pt idx="2">
                  <c:v>6.2</c:v>
                </c:pt>
                <c:pt idx="3" formatCode="General">
                  <c:v>17.2</c:v>
                </c:pt>
                <c:pt idx="4" formatCode="General">
                  <c:v>26.37</c:v>
                </c:pt>
                <c:pt idx="5" formatCode="General">
                  <c:v>25.41</c:v>
                </c:pt>
                <c:pt idx="6" formatCode="General">
                  <c:v>16.600000000000001</c:v>
                </c:pt>
                <c:pt idx="7" formatCode="General">
                  <c:v>29.3</c:v>
                </c:pt>
                <c:pt idx="8" formatCode="General">
                  <c:v>33.29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92-4F67-9AE8-58775A9BD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192"/>
        <c:axId val="210471168"/>
      </c:lineChart>
      <c:catAx>
        <c:axId val="339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471168"/>
        <c:crosses val="autoZero"/>
        <c:auto val="1"/>
        <c:lblAlgn val="ctr"/>
        <c:lblOffset val="100"/>
        <c:noMultiLvlLbl val="0"/>
      </c:catAx>
      <c:valAx>
        <c:axId val="210471168"/>
        <c:scaling>
          <c:orientation val="minMax"/>
          <c:max val="4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39921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2022/24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E-4C56-B194-6984E34289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AE-4C56-B194-6984E34289D0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AE-4C56-B194-6984E34289D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AE-4C56-B194-6984E34289D0}"/>
              </c:ext>
            </c:extLst>
          </c:dPt>
          <c:cat>
            <c:strRef>
              <c:f>Foglio1!$A$2:$A$5</c:f>
              <c:strCache>
                <c:ptCount val="4"/>
                <c:pt idx="0">
                  <c:v>CATANZARO</c:v>
                </c:pt>
                <c:pt idx="1">
                  <c:v>UNICAL</c:v>
                </c:pt>
                <c:pt idx="2">
                  <c:v>FIRENZE</c:v>
                </c:pt>
                <c:pt idx="3">
                  <c:v>BRESCIA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198.5</c:v>
                </c:pt>
                <c:pt idx="1">
                  <c:v>90.5</c:v>
                </c:pt>
                <c:pt idx="2">
                  <c:v>86.5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C56-B194-6984E3428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24960"/>
        <c:axId val="210472896"/>
      </c:barChart>
      <c:catAx>
        <c:axId val="340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472896"/>
        <c:crosses val="autoZero"/>
        <c:auto val="1"/>
        <c:lblAlgn val="ctr"/>
        <c:lblOffset val="100"/>
        <c:noMultiLvlLbl val="0"/>
      </c:catAx>
      <c:valAx>
        <c:axId val="21047289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2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UNICZ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C5-47AD-8113-89DA417C108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BC5-47AD-8113-89DA417C108C}"/>
              </c:ext>
            </c:extLst>
          </c:dPt>
          <c:cat>
            <c:strRef>
              <c:f>Foglio1!$A$2:$A$5</c:f>
              <c:strCache>
                <c:ptCount val="3"/>
                <c:pt idx="0">
                  <c:v>DOCENTI</c:v>
                </c:pt>
                <c:pt idx="1">
                  <c:v>RICERCATORI</c:v>
                </c:pt>
                <c:pt idx="2">
                  <c:v>TAB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68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5-47AD-8113-89DA417C1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33376"/>
        <c:axId val="210474624"/>
      </c:barChart>
      <c:catAx>
        <c:axId val="3453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474624"/>
        <c:crosses val="autoZero"/>
        <c:auto val="1"/>
        <c:lblAlgn val="ctr"/>
        <c:lblOffset val="100"/>
        <c:noMultiLvlLbl val="0"/>
      </c:catAx>
      <c:valAx>
        <c:axId val="21047462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5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2381889763775E-2"/>
          <c:y val="0.15010949803149606"/>
          <c:w val="0.88986761811023618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LAUREATI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2D-4C21-AA57-71B5B2F4DAE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2D-4C21-AA57-71B5B2F4DAED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72D-4C21-AA57-71B5B2F4DAED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2D-4C21-AA57-71B5B2F4DAED}"/>
              </c:ext>
            </c:extLst>
          </c:dPt>
          <c:cat>
            <c:strRef>
              <c:f>Foglio1!$A$2:$A$6</c:f>
              <c:strCache>
                <c:ptCount val="4"/>
                <c:pt idx="0">
                  <c:v>CZ 2022</c:v>
                </c:pt>
                <c:pt idx="1">
                  <c:v>CZ 2023</c:v>
                </c:pt>
                <c:pt idx="2">
                  <c:v>CS 2022</c:v>
                </c:pt>
                <c:pt idx="3">
                  <c:v>CS 2023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1634</c:v>
                </c:pt>
                <c:pt idx="1">
                  <c:v>1610</c:v>
                </c:pt>
                <c:pt idx="2" formatCode="0.00">
                  <c:v>3945</c:v>
                </c:pt>
                <c:pt idx="3">
                  <c:v>3536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D-4C21-AA57-71B5B2F4DAE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OCCUPATI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2D-4C21-AA57-71B5B2F4DAE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2D-4C21-AA57-71B5B2F4DAED}"/>
              </c:ext>
            </c:extLst>
          </c:dPt>
          <c:cat>
            <c:strRef>
              <c:f>Foglio1!$A$2:$A$6</c:f>
              <c:strCache>
                <c:ptCount val="4"/>
                <c:pt idx="0">
                  <c:v>CZ 2022</c:v>
                </c:pt>
                <c:pt idx="1">
                  <c:v>CZ 2023</c:v>
                </c:pt>
                <c:pt idx="2">
                  <c:v>CS 2022</c:v>
                </c:pt>
                <c:pt idx="3">
                  <c:v>CS 2023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613</c:v>
                </c:pt>
                <c:pt idx="1">
                  <c:v>635</c:v>
                </c:pt>
                <c:pt idx="2" formatCode="0.00">
                  <c:v>1150</c:v>
                </c:pt>
                <c:pt idx="3">
                  <c:v>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D-4C21-AA57-71B5B2F4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38016"/>
        <c:axId val="33320896"/>
      </c:barChart>
      <c:catAx>
        <c:axId val="348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320896"/>
        <c:crosses val="autoZero"/>
        <c:auto val="1"/>
        <c:lblAlgn val="ctr"/>
        <c:lblOffset val="100"/>
        <c:noMultiLvlLbl val="0"/>
      </c:catAx>
      <c:valAx>
        <c:axId val="33320896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838016"/>
        <c:crosses val="autoZero"/>
        <c:crossBetween val="between"/>
        <c:majorUnit val="10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0.13863</cdr:x>
      <cdr:y>0.45461</cdr:y>
    </cdr:from>
    <cdr:to>
      <cdr:x>0.22544</cdr:x>
      <cdr:y>0.50777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A877FCA6-607E-8793-ACA0-2EBCAC09D050}"/>
            </a:ext>
          </a:extLst>
        </cdr:cNvPr>
        <cdr:cNvSpPr txBox="1"/>
      </cdr:nvSpPr>
      <cdr:spPr>
        <a:xfrm xmlns:a="http://schemas.openxmlformats.org/drawingml/2006/main">
          <a:off x="845113" y="1847528"/>
          <a:ext cx="529194" cy="21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b="1" kern="1200" dirty="0"/>
            <a:t>37,5%</a:t>
          </a:r>
        </a:p>
      </cdr:txBody>
    </cdr:sp>
  </cdr:relSizeAnchor>
  <cdr:relSizeAnchor xmlns:cdr="http://schemas.openxmlformats.org/drawingml/2006/chartDrawing">
    <cdr:from>
      <cdr:x>0.31346</cdr:x>
      <cdr:y>0.45461</cdr:y>
    </cdr:from>
    <cdr:to>
      <cdr:x>0.40027</cdr:x>
      <cdr:y>0.50776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72C33050-DBB0-95BC-C7C1-08A3D0DF43FD}"/>
            </a:ext>
          </a:extLst>
        </cdr:cNvPr>
        <cdr:cNvSpPr txBox="1"/>
      </cdr:nvSpPr>
      <cdr:spPr>
        <a:xfrm xmlns:a="http://schemas.openxmlformats.org/drawingml/2006/main">
          <a:off x="1910849" y="1847528"/>
          <a:ext cx="529194" cy="21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kern="1200" dirty="0"/>
            <a:t>39,4%</a:t>
          </a:r>
        </a:p>
      </cdr:txBody>
    </cdr:sp>
  </cdr:relSizeAnchor>
  <cdr:relSizeAnchor xmlns:cdr="http://schemas.openxmlformats.org/drawingml/2006/chartDrawing">
    <cdr:from>
      <cdr:x>0.49835</cdr:x>
      <cdr:y>0.04483</cdr:y>
    </cdr:from>
    <cdr:to>
      <cdr:x>0.59284</cdr:x>
      <cdr:y>0.1157</cdr:y>
    </cdr:to>
    <cdr:sp macro="" textlink="">
      <cdr:nvSpPr>
        <cdr:cNvPr id="4" name="Rettangolo 3">
          <a:extLst xmlns:a="http://schemas.openxmlformats.org/drawingml/2006/main">
            <a:ext uri="{FF2B5EF4-FFF2-40B4-BE49-F238E27FC236}">
              <a16:creationId xmlns:a16="http://schemas.microsoft.com/office/drawing/2014/main" id="{5E9CDE00-4D91-0DDE-FA37-D41A06D6CC72}"/>
            </a:ext>
          </a:extLst>
        </cdr:cNvPr>
        <cdr:cNvSpPr/>
      </cdr:nvSpPr>
      <cdr:spPr>
        <a:xfrm xmlns:a="http://schemas.openxmlformats.org/drawingml/2006/main">
          <a:off x="3037919" y="182195"/>
          <a:ext cx="576011" cy="2880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0.66149</cdr:x>
      <cdr:y>0.05316</cdr:y>
    </cdr:from>
    <cdr:to>
      <cdr:x>0.75599</cdr:x>
      <cdr:y>0.12403</cdr:y>
    </cdr:to>
    <cdr:sp macro="" textlink="">
      <cdr:nvSpPr>
        <cdr:cNvPr id="5" name="Rettangolo 4">
          <a:extLst xmlns:a="http://schemas.openxmlformats.org/drawingml/2006/main">
            <a:ext uri="{FF2B5EF4-FFF2-40B4-BE49-F238E27FC236}">
              <a16:creationId xmlns:a16="http://schemas.microsoft.com/office/drawing/2014/main" id="{5E9CDE00-4D91-0DDE-FA37-D41A06D6CC72}"/>
            </a:ext>
          </a:extLst>
        </cdr:cNvPr>
        <cdr:cNvSpPr/>
      </cdr:nvSpPr>
      <cdr:spPr>
        <a:xfrm xmlns:a="http://schemas.openxmlformats.org/drawingml/2006/main">
          <a:off x="4032448" y="216024"/>
          <a:ext cx="576064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0.5</cdr:x>
      <cdr:y>0.04483</cdr:y>
    </cdr:from>
    <cdr:to>
      <cdr:x>0.58681</cdr:x>
      <cdr:y>0.09798</cdr:y>
    </cdr:to>
    <cdr:sp macro="" textlink="">
      <cdr:nvSpPr>
        <cdr:cNvPr id="7" name="CasellaDiTesto 1">
          <a:extLst xmlns:a="http://schemas.openxmlformats.org/drawingml/2006/main">
            <a:ext uri="{FF2B5EF4-FFF2-40B4-BE49-F238E27FC236}">
              <a16:creationId xmlns:a16="http://schemas.microsoft.com/office/drawing/2014/main" id="{0D34AF39-1B4B-6817-37FF-360C4A0BC52B}"/>
            </a:ext>
          </a:extLst>
        </cdr:cNvPr>
        <cdr:cNvSpPr txBox="1"/>
      </cdr:nvSpPr>
      <cdr:spPr>
        <a:xfrm xmlns:a="http://schemas.openxmlformats.org/drawingml/2006/main">
          <a:off x="3048000" y="182195"/>
          <a:ext cx="529194" cy="216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kern="1200" dirty="0"/>
            <a:t>29,0%</a:t>
          </a:r>
        </a:p>
      </cdr:txBody>
    </cdr:sp>
  </cdr:relSizeAnchor>
  <cdr:relSizeAnchor xmlns:cdr="http://schemas.openxmlformats.org/drawingml/2006/chartDrawing">
    <cdr:from>
      <cdr:x>0.66149</cdr:x>
      <cdr:y>0.05316</cdr:y>
    </cdr:from>
    <cdr:to>
      <cdr:x>0.7483</cdr:x>
      <cdr:y>0.10631</cdr:y>
    </cdr:to>
    <cdr:sp macro="" textlink="">
      <cdr:nvSpPr>
        <cdr:cNvPr id="8" name="CasellaDiTesto 1">
          <a:extLst xmlns:a="http://schemas.openxmlformats.org/drawingml/2006/main">
            <a:ext uri="{FF2B5EF4-FFF2-40B4-BE49-F238E27FC236}">
              <a16:creationId xmlns:a16="http://schemas.microsoft.com/office/drawing/2014/main" id="{889DA5F9-0712-3D4C-2774-2A433AB301B2}"/>
            </a:ext>
          </a:extLst>
        </cdr:cNvPr>
        <cdr:cNvSpPr txBox="1"/>
      </cdr:nvSpPr>
      <cdr:spPr>
        <a:xfrm xmlns:a="http://schemas.openxmlformats.org/drawingml/2006/main">
          <a:off x="4032448" y="216024"/>
          <a:ext cx="5292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kern="1200" dirty="0"/>
            <a:t>33,0%</a:t>
          </a:r>
        </a:p>
      </cdr:txBody>
    </cdr:sp>
  </cdr:relSizeAnchor>
  <cdr:relSizeAnchor xmlns:cdr="http://schemas.openxmlformats.org/drawingml/2006/chartDrawing">
    <cdr:from>
      <cdr:x>0.16537</cdr:x>
      <cdr:y>0.93908</cdr:y>
    </cdr:from>
    <cdr:to>
      <cdr:x>0.21262</cdr:x>
      <cdr:y>1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id="{D2B8D627-0A45-BE34-BD65-9235BD83CC17}"/>
            </a:ext>
          </a:extLst>
        </cdr:cNvPr>
        <cdr:cNvSpPr txBox="1"/>
      </cdr:nvSpPr>
      <cdr:spPr>
        <a:xfrm xmlns:a="http://schemas.openxmlformats.org/drawingml/2006/main">
          <a:off x="1008112" y="3816424"/>
          <a:ext cx="288032" cy="247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kern="1200" dirty="0">
              <a:solidFill>
                <a:srgbClr val="00B050"/>
              </a:solidFill>
            </a:rPr>
            <a:t>LAUREATI</a:t>
          </a:r>
          <a:r>
            <a:rPr lang="it-IT" sz="1100" kern="1200" dirty="0">
              <a:solidFill>
                <a:srgbClr val="00B050"/>
              </a:solidFill>
            </a:rPr>
            <a:t>/</a:t>
          </a:r>
          <a:r>
            <a:rPr lang="it-IT" sz="1100" b="1" kern="1200" dirty="0">
              <a:solidFill>
                <a:srgbClr val="FF0000"/>
              </a:solidFill>
            </a:rPr>
            <a:t>OCCUPATI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6635-4753-4B4A-92CB-65BB1E526143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67E9-8918-48BC-8D06-179750BF88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6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71316" cy="515620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1803400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2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0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39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5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38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7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1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1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52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2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8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0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3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8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71317" cy="515620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5B8A-4E76-4535-8AA7-1E56BD421B6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BC8202-8020-4913-ACEF-459894B4C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4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Aerofotogrammetria, edificio, Vista aerea&#10;&#10;Descrizione generata automaticamente">
            <a:extLst>
              <a:ext uri="{FF2B5EF4-FFF2-40B4-BE49-F238E27FC236}">
                <a16:creationId xmlns:a16="http://schemas.microsoft.com/office/drawing/2014/main" id="{CC9C547F-C26B-3D88-7BBF-9BAF8814A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7" r="12592"/>
          <a:stretch/>
        </p:blipFill>
        <p:spPr>
          <a:xfrm>
            <a:off x="611560" y="256828"/>
            <a:ext cx="6048672" cy="31456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3E5F57-88FC-EE7E-2065-1BE4199A7E68}"/>
              </a:ext>
            </a:extLst>
          </p:cNvPr>
          <p:cNvSpPr txBox="1"/>
          <p:nvPr/>
        </p:nvSpPr>
        <p:spPr>
          <a:xfrm>
            <a:off x="459752" y="3646136"/>
            <a:ext cx="6200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RETTORE PROF</a:t>
            </a:r>
            <a:r>
              <a:rPr lang="it-IT" sz="2400" b="1" dirty="0">
                <a:solidFill>
                  <a:schemeClr val="tx2"/>
                </a:solidFill>
              </a:rPr>
              <a:t>. GIOVANNI </a:t>
            </a:r>
            <a:r>
              <a:rPr lang="it-IT" sz="2400" b="1" dirty="0" smtClean="0">
                <a:solidFill>
                  <a:schemeClr val="tx2"/>
                </a:solidFill>
              </a:rPr>
              <a:t>CUDA </a:t>
            </a:r>
            <a:endParaRPr lang="it-IT" sz="2400" b="1" dirty="0">
              <a:solidFill>
                <a:schemeClr val="tx2"/>
              </a:solidFill>
            </a:endParaRPr>
          </a:p>
          <a:p>
            <a:pPr algn="ctr"/>
            <a:r>
              <a:rPr lang="it-IT" sz="2400" b="1" dirty="0">
                <a:solidFill>
                  <a:schemeClr val="tx2"/>
                </a:solidFill>
              </a:rPr>
              <a:t>UNIVERSITA’ DEGLI STUDI MAGNA GRAECIA</a:t>
            </a:r>
          </a:p>
          <a:p>
            <a:pPr algn="ctr"/>
            <a:r>
              <a:rPr lang="it-IT" sz="2400" b="1" dirty="0">
                <a:solidFill>
                  <a:schemeClr val="tx2"/>
                </a:solidFill>
              </a:rPr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3128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843DC2-A95B-76C6-3D30-4A46F4D3949E}"/>
              </a:ext>
            </a:extLst>
          </p:cNvPr>
          <p:cNvSpPr txBox="1"/>
          <p:nvPr/>
        </p:nvSpPr>
        <p:spPr>
          <a:xfrm>
            <a:off x="2516535" y="250640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INVESTIMENTI IN EDILIZIA</a:t>
            </a:r>
          </a:p>
        </p:txBody>
      </p:sp>
      <p:pic>
        <p:nvPicPr>
          <p:cNvPr id="4" name="Immagine 3" descr="Immagine che contiene aria aperta, edificio, casa, schermata&#10;&#10;Descrizione generata automaticamente">
            <a:extLst>
              <a:ext uri="{FF2B5EF4-FFF2-40B4-BE49-F238E27FC236}">
                <a16:creationId xmlns:a16="http://schemas.microsoft.com/office/drawing/2014/main" id="{4A80F6F1-68C1-DD37-F77E-79DB61082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1"/>
          <a:stretch/>
        </p:blipFill>
        <p:spPr>
          <a:xfrm>
            <a:off x="821698" y="1290315"/>
            <a:ext cx="3457065" cy="14955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4568A4-2D8C-88CC-D3B1-72E9DB39CD20}"/>
              </a:ext>
            </a:extLst>
          </p:cNvPr>
          <p:cNvSpPr txBox="1"/>
          <p:nvPr/>
        </p:nvSpPr>
        <p:spPr>
          <a:xfrm>
            <a:off x="5304350" y="1024971"/>
            <a:ext cx="27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STRUTTURE DIDATTICHE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54344C-ACEE-B292-6B88-D704873FB7BA}"/>
              </a:ext>
            </a:extLst>
          </p:cNvPr>
          <p:cNvSpPr txBox="1"/>
          <p:nvPr/>
        </p:nvSpPr>
        <p:spPr>
          <a:xfrm>
            <a:off x="1286070" y="1030187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RESIDENZE STUDENTI</a:t>
            </a:r>
          </a:p>
        </p:txBody>
      </p:sp>
      <p:pic>
        <p:nvPicPr>
          <p:cNvPr id="8" name="Immagine 7" descr="Immagine che contiene interno, interior design, muro, proprietà&#10;&#10;Descrizione generata automaticamente">
            <a:extLst>
              <a:ext uri="{FF2B5EF4-FFF2-40B4-BE49-F238E27FC236}">
                <a16:creationId xmlns:a16="http://schemas.microsoft.com/office/drawing/2014/main" id="{10548C63-0B5B-9AAA-AD06-EFBBF710A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47" y="1329574"/>
            <a:ext cx="3453559" cy="14562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6A22C5-BBA5-AFA8-BCD5-0B1429AE7D82}"/>
              </a:ext>
            </a:extLst>
          </p:cNvPr>
          <p:cNvSpPr txBox="1"/>
          <p:nvPr/>
        </p:nvSpPr>
        <p:spPr>
          <a:xfrm>
            <a:off x="821697" y="2882719"/>
            <a:ext cx="3243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B. CHIMIRRI (150 P.L.)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TERZO LOTTO CAMPUS (150 P.L.)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QUARTO LOTTO (140 P.L.)</a:t>
            </a:r>
          </a:p>
          <a:p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A31C04-50AE-8E56-3F1B-78DA18D2D3AA}"/>
              </a:ext>
            </a:extLst>
          </p:cNvPr>
          <p:cNvSpPr txBox="1"/>
          <p:nvPr/>
        </p:nvSpPr>
        <p:spPr>
          <a:xfrm>
            <a:off x="4716016" y="2882719"/>
            <a:ext cx="3961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AULE CRISTALLO/ACCIAIO (1800 POSTI)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AULE EX MAGAZZINI (600 POSTI)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AULE DIP. ECCELLENZA DIGES (150 POSTI)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AULE DIGES (150 POSTI)</a:t>
            </a:r>
          </a:p>
          <a:p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6AF63B-44FA-F909-1F52-67B8FB3F35EB}"/>
              </a:ext>
            </a:extLst>
          </p:cNvPr>
          <p:cNvSpPr txBox="1"/>
          <p:nvPr/>
        </p:nvSpPr>
        <p:spPr>
          <a:xfrm>
            <a:off x="906201" y="4229658"/>
            <a:ext cx="7863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FINANZIAMENTI MUR-REGIONE CALABRIA: CIRCA 30M€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COFINANZIAMENTO ATENEO: CIRCA 22 M€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6A5EC7-E3AE-7FBD-6A05-08E681A77F96}"/>
              </a:ext>
            </a:extLst>
          </p:cNvPr>
          <p:cNvSpPr txBox="1"/>
          <p:nvPr/>
        </p:nvSpPr>
        <p:spPr>
          <a:xfrm>
            <a:off x="2253363" y="3727799"/>
            <a:ext cx="516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POTENZIAMENTO DELLE STRUTTURE SPORTIVE</a:t>
            </a:r>
          </a:p>
        </p:txBody>
      </p:sp>
    </p:spTree>
    <p:extLst>
      <p:ext uri="{BB962C8B-B14F-4D97-AF65-F5344CB8AC3E}">
        <p14:creationId xmlns:p14="http://schemas.microsoft.com/office/powerpoint/2010/main" val="118253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B4C5FD2-3A7F-0A46-E1A0-D973E357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9522"/>
            <a:ext cx="8627612" cy="44228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F137DF-D842-7257-446A-E2E0AE021C0C}"/>
              </a:ext>
            </a:extLst>
          </p:cNvPr>
          <p:cNvSpPr txBox="1"/>
          <p:nvPr/>
        </p:nvSpPr>
        <p:spPr>
          <a:xfrm>
            <a:off x="323528" y="210682"/>
            <a:ext cx="307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CLASSIFICA CENSIS 2024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C7AD80-44ED-50F0-3D1B-FC3BEE77E7D9}"/>
              </a:ext>
            </a:extLst>
          </p:cNvPr>
          <p:cNvSpPr txBox="1"/>
          <p:nvPr/>
        </p:nvSpPr>
        <p:spPr>
          <a:xfrm>
            <a:off x="2123729" y="47376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355782-ACE3-CF00-8DE0-EFF29ECE37A4}"/>
              </a:ext>
            </a:extLst>
          </p:cNvPr>
          <p:cNvSpPr txBox="1"/>
          <p:nvPr/>
        </p:nvSpPr>
        <p:spPr>
          <a:xfrm>
            <a:off x="6105140" y="47765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+13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32C95D-AA61-63A3-B667-1B850544C429}"/>
              </a:ext>
            </a:extLst>
          </p:cNvPr>
          <p:cNvSpPr txBox="1"/>
          <p:nvPr/>
        </p:nvSpPr>
        <p:spPr>
          <a:xfrm>
            <a:off x="6948265" y="479188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+13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CE3F811-1EC9-1440-14B9-5B314EBBD3D7}"/>
              </a:ext>
            </a:extLst>
          </p:cNvPr>
          <p:cNvSpPr/>
          <p:nvPr/>
        </p:nvSpPr>
        <p:spPr>
          <a:xfrm>
            <a:off x="1187624" y="4723501"/>
            <a:ext cx="6984776" cy="2671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	</a:t>
            </a:r>
          </a:p>
          <a:p>
            <a:pPr algn="ctr"/>
            <a:r>
              <a:rPr lang="es-ES" sz="1400" dirty="0">
                <a:solidFill>
                  <a:srgbClr val="FF0000"/>
                </a:solidFill>
              </a:rPr>
              <a:t>        </a:t>
            </a:r>
            <a:r>
              <a:rPr lang="es-ES" sz="1200" dirty="0">
                <a:solidFill>
                  <a:srgbClr val="FF0000"/>
                </a:solidFill>
              </a:rPr>
              <a:t>Calabria (UNICAL)                                                                     78             75</a:t>
            </a:r>
            <a:r>
              <a:rPr lang="it-IT" sz="1200" b="1" dirty="0">
                <a:solidFill>
                  <a:srgbClr val="FF0000"/>
                </a:solidFill>
              </a:rPr>
              <a:t>	</a:t>
            </a:r>
            <a:r>
              <a:rPr lang="it-IT" b="1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28A8E42-E7F1-6016-7BC0-32262549A556}"/>
              </a:ext>
            </a:extLst>
          </p:cNvPr>
          <p:cNvSpPr/>
          <p:nvPr/>
        </p:nvSpPr>
        <p:spPr>
          <a:xfrm>
            <a:off x="4001496" y="4487665"/>
            <a:ext cx="432048" cy="270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4B802DF-FC0C-C0EC-A761-F87199F43481}"/>
              </a:ext>
            </a:extLst>
          </p:cNvPr>
          <p:cNvSpPr/>
          <p:nvPr/>
        </p:nvSpPr>
        <p:spPr>
          <a:xfrm>
            <a:off x="6917962" y="4487665"/>
            <a:ext cx="432048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728C327-EFBE-7D7D-277F-859003372DDC}"/>
              </a:ext>
            </a:extLst>
          </p:cNvPr>
          <p:cNvSpPr/>
          <p:nvPr/>
        </p:nvSpPr>
        <p:spPr>
          <a:xfrm>
            <a:off x="6156175" y="4488963"/>
            <a:ext cx="432048" cy="27003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33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70C4A12-13C8-0A1C-1E29-2EBF827BCB1A}"/>
              </a:ext>
            </a:extLst>
          </p:cNvPr>
          <p:cNvSpPr/>
          <p:nvPr/>
        </p:nvSpPr>
        <p:spPr>
          <a:xfrm>
            <a:off x="107504" y="465516"/>
            <a:ext cx="7056784" cy="64807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INTERNAZIONALIZZAZIONE 2024/2025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C99F005-78CC-680A-5079-4B824ADFB311}"/>
              </a:ext>
            </a:extLst>
          </p:cNvPr>
          <p:cNvSpPr/>
          <p:nvPr/>
        </p:nvSpPr>
        <p:spPr>
          <a:xfrm>
            <a:off x="973165" y="1404353"/>
            <a:ext cx="2592288" cy="1836204"/>
          </a:xfrm>
          <a:prstGeom prst="ellipse">
            <a:avLst/>
          </a:prstGeom>
          <a:solidFill>
            <a:srgbClr val="00B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ISCRITTI UMG </a:t>
            </a:r>
          </a:p>
          <a:p>
            <a:pPr algn="ctr"/>
            <a:r>
              <a:rPr lang="it-IT" b="1" dirty="0"/>
              <a:t>CHE SI SONO</a:t>
            </a:r>
          </a:p>
          <a:p>
            <a:pPr algn="ctr"/>
            <a:r>
              <a:rPr lang="it-IT" b="1" dirty="0"/>
              <a:t>RECATI ALL’ESTERO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0E353F9-F35D-4A9B-FD48-89131FDBBF7D}"/>
              </a:ext>
            </a:extLst>
          </p:cNvPr>
          <p:cNvSpPr/>
          <p:nvPr/>
        </p:nvSpPr>
        <p:spPr>
          <a:xfrm>
            <a:off x="3491880" y="1404353"/>
            <a:ext cx="2592288" cy="18362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STUDENTI STRANIERI/</a:t>
            </a:r>
          </a:p>
          <a:p>
            <a:pPr algn="ctr"/>
            <a:r>
              <a:rPr lang="it-IT" b="1" dirty="0"/>
              <a:t>TOTALE ISCRITTI UMG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4F4A490-7916-92F9-CC80-BA17F445E7CC}"/>
              </a:ext>
            </a:extLst>
          </p:cNvPr>
          <p:cNvSpPr/>
          <p:nvPr/>
        </p:nvSpPr>
        <p:spPr>
          <a:xfrm>
            <a:off x="2339752" y="2855303"/>
            <a:ext cx="2592288" cy="1836204"/>
          </a:xfrm>
          <a:prstGeom prst="ellipse">
            <a:avLst/>
          </a:prstGeom>
          <a:solidFill>
            <a:srgbClr val="3333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SPESA PER FAVORIRE SOGGIORNO ALL’ESTERO DI  ISCRITTI UMG</a:t>
            </a:r>
          </a:p>
        </p:txBody>
      </p:sp>
    </p:spTree>
    <p:extLst>
      <p:ext uri="{BB962C8B-B14F-4D97-AF65-F5344CB8AC3E}">
        <p14:creationId xmlns:p14="http://schemas.microsoft.com/office/powerpoint/2010/main" val="17617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491B79F-3AE6-E0ED-EB28-A6BC14213C80}"/>
              </a:ext>
            </a:extLst>
          </p:cNvPr>
          <p:cNvSpPr/>
          <p:nvPr/>
        </p:nvSpPr>
        <p:spPr>
          <a:xfrm>
            <a:off x="1331640" y="87474"/>
            <a:ext cx="6480720" cy="918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OCCUPAZIONE POST-LAUREA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8F772FE-A347-9C8A-9385-5353A053C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019006"/>
              </p:ext>
            </p:extLst>
          </p:nvPr>
        </p:nvGraphicFramePr>
        <p:xfrm>
          <a:off x="1524000" y="1354984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3D43B57-8F4D-1E16-2012-9640632052F0}"/>
              </a:ext>
            </a:extLst>
          </p:cNvPr>
          <p:cNvSpPr/>
          <p:nvPr/>
        </p:nvSpPr>
        <p:spPr>
          <a:xfrm>
            <a:off x="2388096" y="2745600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E9CDE00-4D91-0DDE-FA37-D41A06D6CC72}"/>
              </a:ext>
            </a:extLst>
          </p:cNvPr>
          <p:cNvSpPr/>
          <p:nvPr/>
        </p:nvSpPr>
        <p:spPr>
          <a:xfrm>
            <a:off x="3452560" y="2745600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0CD3067-67D2-BF69-C9D3-CBE584D6075F}"/>
              </a:ext>
            </a:extLst>
          </p:cNvPr>
          <p:cNvSpPr/>
          <p:nvPr/>
        </p:nvSpPr>
        <p:spPr>
          <a:xfrm>
            <a:off x="2483768" y="4201971"/>
            <a:ext cx="1616864" cy="216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0906F7-81C1-5500-D9B1-27714C59C92C}"/>
              </a:ext>
            </a:extLst>
          </p:cNvPr>
          <p:cNvSpPr/>
          <p:nvPr/>
        </p:nvSpPr>
        <p:spPr>
          <a:xfrm>
            <a:off x="4561919" y="4191930"/>
            <a:ext cx="1616864" cy="216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3333FF"/>
                </a:solidFill>
              </a:rPr>
              <a:t>LAUREATI</a:t>
            </a:r>
            <a:r>
              <a:rPr lang="it-IT" sz="1100" dirty="0">
                <a:solidFill>
                  <a:srgbClr val="0000FF"/>
                </a:solidFill>
              </a:rPr>
              <a:t>/</a:t>
            </a:r>
            <a:r>
              <a:rPr lang="it-IT" sz="1100" b="1" dirty="0">
                <a:solidFill>
                  <a:srgbClr val="FFC000"/>
                </a:solidFill>
              </a:rPr>
              <a:t>OCCUPATI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D48DD3-6F53-7F05-FEED-7E0A22A92B5C}"/>
              </a:ext>
            </a:extLst>
          </p:cNvPr>
          <p:cNvSpPr txBox="1"/>
          <p:nvPr/>
        </p:nvSpPr>
        <p:spPr>
          <a:xfrm>
            <a:off x="6804249" y="475239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Alma Laurea, 2024</a:t>
            </a:r>
          </a:p>
        </p:txBody>
      </p:sp>
    </p:spTree>
    <p:extLst>
      <p:ext uri="{BB962C8B-B14F-4D97-AF65-F5344CB8AC3E}">
        <p14:creationId xmlns:p14="http://schemas.microsoft.com/office/powerpoint/2010/main" val="96171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CA78A1DC-0A6D-3FC7-9610-C3650521C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0"/>
          <a:stretch/>
        </p:blipFill>
        <p:spPr>
          <a:xfrm>
            <a:off x="441816" y="299306"/>
            <a:ext cx="8330655" cy="5940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44DA0E-C987-ABFD-409E-168B39671DE2}"/>
              </a:ext>
            </a:extLst>
          </p:cNvPr>
          <p:cNvSpPr txBox="1"/>
          <p:nvPr/>
        </p:nvSpPr>
        <p:spPr>
          <a:xfrm>
            <a:off x="6804249" y="475239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Alma Laurea, 2024</a:t>
            </a:r>
          </a:p>
        </p:txBody>
      </p:sp>
      <p:pic>
        <p:nvPicPr>
          <p:cNvPr id="6" name="Immagine 5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514202CA-384D-C817-77C8-45BB757A7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25000" b="26351"/>
          <a:stretch/>
        </p:blipFill>
        <p:spPr>
          <a:xfrm>
            <a:off x="971600" y="843558"/>
            <a:ext cx="7800870" cy="1296144"/>
          </a:xfrm>
          <a:prstGeom prst="rect">
            <a:avLst/>
          </a:prstGeom>
        </p:spPr>
      </p:pic>
      <p:pic>
        <p:nvPicPr>
          <p:cNvPr id="9" name="Immagine 8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06AA022C-5BDF-4091-3126-3F2BC478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" y="2291379"/>
            <a:ext cx="8261193" cy="229777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3B4EC5C1-8090-5017-D086-8DAAFF71A0A2}"/>
              </a:ext>
            </a:extLst>
          </p:cNvPr>
          <p:cNvSpPr/>
          <p:nvPr/>
        </p:nvSpPr>
        <p:spPr>
          <a:xfrm>
            <a:off x="3779912" y="3813889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B7B9624-5F9C-62B8-DD1C-D54C1CFCAB44}"/>
              </a:ext>
            </a:extLst>
          </p:cNvPr>
          <p:cNvSpPr/>
          <p:nvPr/>
        </p:nvSpPr>
        <p:spPr>
          <a:xfrm>
            <a:off x="3779912" y="4353949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AC97A8-0540-856A-DD06-AEEA84D7BFC8}"/>
              </a:ext>
            </a:extLst>
          </p:cNvPr>
          <p:cNvSpPr/>
          <p:nvPr/>
        </p:nvSpPr>
        <p:spPr>
          <a:xfrm>
            <a:off x="3727986" y="1891901"/>
            <a:ext cx="483975" cy="261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62A5A48-EDC3-92F2-BE67-A667A825729D}"/>
              </a:ext>
            </a:extLst>
          </p:cNvPr>
          <p:cNvSpPr/>
          <p:nvPr/>
        </p:nvSpPr>
        <p:spPr>
          <a:xfrm>
            <a:off x="4741746" y="1878361"/>
            <a:ext cx="483975" cy="261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E21B2E3-96AC-506D-05E3-EDF0E9522B37}"/>
              </a:ext>
            </a:extLst>
          </p:cNvPr>
          <p:cNvSpPr/>
          <p:nvPr/>
        </p:nvSpPr>
        <p:spPr>
          <a:xfrm>
            <a:off x="5766253" y="1895713"/>
            <a:ext cx="483975" cy="261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C5F7A38-6210-32CE-B288-8F80788CE05B}"/>
              </a:ext>
            </a:extLst>
          </p:cNvPr>
          <p:cNvSpPr/>
          <p:nvPr/>
        </p:nvSpPr>
        <p:spPr>
          <a:xfrm>
            <a:off x="6805331" y="1903168"/>
            <a:ext cx="483975" cy="261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5BDBCF1-6DB3-7F69-C9AE-9C17A8DBCF10}"/>
              </a:ext>
            </a:extLst>
          </p:cNvPr>
          <p:cNvSpPr/>
          <p:nvPr/>
        </p:nvSpPr>
        <p:spPr>
          <a:xfrm>
            <a:off x="7844409" y="1903168"/>
            <a:ext cx="483975" cy="261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4E113F9-CB84-7EAE-B2B9-39AA21D2FBAF}"/>
              </a:ext>
            </a:extLst>
          </p:cNvPr>
          <p:cNvSpPr/>
          <p:nvPr/>
        </p:nvSpPr>
        <p:spPr>
          <a:xfrm>
            <a:off x="8317093" y="3813888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277F135-1C4C-6B7F-3E02-00B098C87881}"/>
              </a:ext>
            </a:extLst>
          </p:cNvPr>
          <p:cNvSpPr/>
          <p:nvPr/>
        </p:nvSpPr>
        <p:spPr>
          <a:xfrm>
            <a:off x="8315742" y="4350842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460EEA8-53CA-A3CF-EA5B-FA508E20EDCC}"/>
              </a:ext>
            </a:extLst>
          </p:cNvPr>
          <p:cNvSpPr/>
          <p:nvPr/>
        </p:nvSpPr>
        <p:spPr>
          <a:xfrm>
            <a:off x="6084168" y="3447961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4AE8AD8-C307-6B5A-ADDC-9ABAD7B192B9}"/>
              </a:ext>
            </a:extLst>
          </p:cNvPr>
          <p:cNvSpPr/>
          <p:nvPr/>
        </p:nvSpPr>
        <p:spPr>
          <a:xfrm>
            <a:off x="6084371" y="3971486"/>
            <a:ext cx="432048" cy="15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16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BF453392-294E-D5CC-F9E6-D6B7C4385613}"/>
              </a:ext>
            </a:extLst>
          </p:cNvPr>
          <p:cNvSpPr/>
          <p:nvPr/>
        </p:nvSpPr>
        <p:spPr>
          <a:xfrm>
            <a:off x="1331660" y="808350"/>
            <a:ext cx="3312368" cy="2322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RICERCA SCIENTIFICA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6A5F02-2B67-4E12-6567-EBA8ABBB2382}"/>
              </a:ext>
            </a:extLst>
          </p:cNvPr>
          <p:cNvSpPr txBox="1"/>
          <p:nvPr/>
        </p:nvSpPr>
        <p:spPr>
          <a:xfrm>
            <a:off x="277845" y="162019"/>
            <a:ext cx="8732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LA MISSION DEL SISTEMA UNIVERSITARIO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4A3591F-AC1E-EC08-2EBB-F6E12A59121D}"/>
              </a:ext>
            </a:extLst>
          </p:cNvPr>
          <p:cNvSpPr/>
          <p:nvPr/>
        </p:nvSpPr>
        <p:spPr>
          <a:xfrm>
            <a:off x="1223628" y="2582095"/>
            <a:ext cx="3312368" cy="232225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ASSISTENZA</a:t>
            </a:r>
          </a:p>
          <a:p>
            <a:pPr algn="ctr"/>
            <a:r>
              <a:rPr lang="it-IT" sz="2800" b="1" dirty="0"/>
              <a:t>MEDICA</a:t>
            </a:r>
          </a:p>
          <a:p>
            <a:pPr algn="ctr"/>
            <a:r>
              <a:rPr lang="it-IT" sz="2800" b="1" dirty="0"/>
              <a:t>NELLE SCUOLE DI MEDICINA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A227ED1-5130-42BA-1AC2-04F29EEEE3EF}"/>
              </a:ext>
            </a:extLst>
          </p:cNvPr>
          <p:cNvSpPr/>
          <p:nvPr/>
        </p:nvSpPr>
        <p:spPr>
          <a:xfrm>
            <a:off x="4427984" y="951570"/>
            <a:ext cx="3312368" cy="2322258"/>
          </a:xfrm>
          <a:prstGeom prst="ellips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FORMAZIONE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C5AA507-5212-C7B2-8EED-DEF051518222}"/>
              </a:ext>
            </a:extLst>
          </p:cNvPr>
          <p:cNvSpPr/>
          <p:nvPr/>
        </p:nvSpPr>
        <p:spPr>
          <a:xfrm>
            <a:off x="4413786" y="2638687"/>
            <a:ext cx="3312368" cy="232225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TERZA MISSIONE</a:t>
            </a:r>
          </a:p>
        </p:txBody>
      </p:sp>
    </p:spTree>
    <p:extLst>
      <p:ext uri="{BB962C8B-B14F-4D97-AF65-F5344CB8AC3E}">
        <p14:creationId xmlns:p14="http://schemas.microsoft.com/office/powerpoint/2010/main" val="2612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C948E2-8174-0E0A-A95A-529B0F6D0659}"/>
              </a:ext>
            </a:extLst>
          </p:cNvPr>
          <p:cNvSpPr txBox="1"/>
          <p:nvPr/>
        </p:nvSpPr>
        <p:spPr>
          <a:xfrm>
            <a:off x="2483769" y="141481"/>
            <a:ext cx="364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TERZA MISSIONE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67056D-3DE9-7918-CD23-CC28401B5FE0}"/>
              </a:ext>
            </a:extLst>
          </p:cNvPr>
          <p:cNvSpPr txBox="1"/>
          <p:nvPr/>
        </p:nvSpPr>
        <p:spPr>
          <a:xfrm>
            <a:off x="323529" y="756307"/>
            <a:ext cx="7416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Avviato il primo </a:t>
            </a:r>
            <a:r>
              <a:rPr lang="it-IT" sz="1400" b="1" dirty="0">
                <a:solidFill>
                  <a:schemeClr val="tx2"/>
                </a:solidFill>
              </a:rPr>
              <a:t>Piano Strategico di Ateneo per la TM </a:t>
            </a:r>
            <a:r>
              <a:rPr lang="it-IT" sz="1400" dirty="0">
                <a:solidFill>
                  <a:schemeClr val="tx2"/>
                </a:solidFill>
              </a:rPr>
              <a:t>e la valorizzazione delle conoscenze (Aprile 2024)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Trasferimento tecnologico: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Vincitori di bando MISE per potenziamento dell’Ufficio di Trasferimento tecnologico (assunti 2 Key Technology Manager  che hanno finora visitato 25 aziende del territorio calabrese per presentare le attività brevettuali UMG ed instaurare collaborazioni)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Al momento il portfolio UMG conta 37 brevetti </a:t>
            </a:r>
            <a:r>
              <a:rPr lang="it-IT" sz="1400" u="sng" dirty="0">
                <a:solidFill>
                  <a:schemeClr val="tx2"/>
                </a:solidFill>
              </a:rPr>
              <a:t>registrati</a:t>
            </a:r>
            <a:r>
              <a:rPr lang="it-IT" sz="1400" dirty="0">
                <a:solidFill>
                  <a:schemeClr val="tx2"/>
                </a:solidFill>
              </a:rPr>
              <a:t> classificati in 4 macroaree (biomedicale, ingegneria biomedica, farmaceutica, agroalimentare)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Imprenditorialità accademica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Magna </a:t>
            </a:r>
            <a:r>
              <a:rPr lang="it-IT" sz="1400" b="1" dirty="0" err="1">
                <a:solidFill>
                  <a:schemeClr val="tx2"/>
                </a:solidFill>
              </a:rPr>
              <a:t>Graecia</a:t>
            </a:r>
            <a:r>
              <a:rPr lang="it-IT" sz="1400" b="1" dirty="0">
                <a:solidFill>
                  <a:schemeClr val="tx2"/>
                </a:solidFill>
              </a:rPr>
              <a:t> </a:t>
            </a:r>
            <a:r>
              <a:rPr lang="it-IT" sz="1400" b="1" dirty="0" err="1">
                <a:solidFill>
                  <a:schemeClr val="tx2"/>
                </a:solidFill>
              </a:rPr>
              <a:t>Contamination</a:t>
            </a:r>
            <a:r>
              <a:rPr lang="it-IT" sz="1400" b="1" dirty="0">
                <a:solidFill>
                  <a:schemeClr val="tx2"/>
                </a:solidFill>
              </a:rPr>
              <a:t> Lab: </a:t>
            </a:r>
            <a:r>
              <a:rPr lang="it-IT" sz="1400" dirty="0">
                <a:solidFill>
                  <a:schemeClr val="tx2"/>
                </a:solidFill>
              </a:rPr>
              <a:t>prima edizione di un laboratorio di imprenditorialità che ha visto 30 studenti UMG presentare le proprie proposte a </a:t>
            </a:r>
            <a:r>
              <a:rPr lang="it-IT" sz="1400" i="1" dirty="0">
                <a:solidFill>
                  <a:schemeClr val="tx2"/>
                </a:solidFill>
              </a:rPr>
              <a:t>startupper; </a:t>
            </a:r>
            <a:r>
              <a:rPr lang="it-IT" sz="1400" dirty="0">
                <a:solidFill>
                  <a:schemeClr val="tx2"/>
                </a:solidFill>
              </a:rPr>
              <a:t>il 5 dicembre si terrà la finale nazionale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Start Cup Calabria – Premio Nazionale per l’Innovazione (PNI): </a:t>
            </a:r>
            <a:r>
              <a:rPr lang="it-IT" sz="1400" dirty="0">
                <a:solidFill>
                  <a:schemeClr val="tx2"/>
                </a:solidFill>
              </a:rPr>
              <a:t>è la più grande e capillare </a:t>
            </a:r>
            <a:r>
              <a:rPr lang="it-IT" sz="1400" i="1" dirty="0">
                <a:solidFill>
                  <a:schemeClr val="tx2"/>
                </a:solidFill>
              </a:rPr>
              <a:t>Business Plan </a:t>
            </a:r>
            <a:r>
              <a:rPr lang="it-IT" sz="1400" i="1" dirty="0" err="1">
                <a:solidFill>
                  <a:schemeClr val="tx2"/>
                </a:solidFill>
              </a:rPr>
              <a:t>Competition</a:t>
            </a:r>
            <a:r>
              <a:rPr lang="it-IT" sz="1400" i="1" dirty="0">
                <a:solidFill>
                  <a:schemeClr val="tx2"/>
                </a:solidFill>
              </a:rPr>
              <a:t> </a:t>
            </a:r>
            <a:r>
              <a:rPr lang="it-IT" sz="1400" dirty="0">
                <a:solidFill>
                  <a:schemeClr val="tx2"/>
                </a:solidFill>
              </a:rPr>
              <a:t>in Italia che ha lo scopo di selezionare le migliori </a:t>
            </a:r>
            <a:r>
              <a:rPr lang="it-IT" sz="1400" i="1" dirty="0">
                <a:solidFill>
                  <a:schemeClr val="tx2"/>
                </a:solidFill>
              </a:rPr>
              <a:t>startup</a:t>
            </a:r>
            <a:r>
              <a:rPr lang="it-IT" sz="1400" dirty="0">
                <a:solidFill>
                  <a:schemeClr val="tx2"/>
                </a:solidFill>
              </a:rPr>
              <a:t> innovative; nella finale regionale UMG ha ricevuto il premio </a:t>
            </a:r>
            <a:r>
              <a:rPr lang="it-IT" sz="1400" i="1" dirty="0">
                <a:solidFill>
                  <a:schemeClr val="tx2"/>
                </a:solidFill>
              </a:rPr>
              <a:t>Eco Innovation </a:t>
            </a:r>
            <a:r>
              <a:rPr lang="it-IT" sz="1400" dirty="0">
                <a:solidFill>
                  <a:schemeClr val="tx2"/>
                </a:solidFill>
              </a:rPr>
              <a:t>e parteciperà alla finale nazionale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1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B35D62-9089-CFE4-D3A7-2CC3523A6493}"/>
              </a:ext>
            </a:extLst>
          </p:cNvPr>
          <p:cNvSpPr txBox="1"/>
          <p:nvPr/>
        </p:nvSpPr>
        <p:spPr>
          <a:xfrm>
            <a:off x="277394" y="411510"/>
            <a:ext cx="7390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Scienze della Vita e Salute: </a:t>
            </a:r>
            <a:r>
              <a:rPr lang="it-IT" sz="1400" dirty="0">
                <a:solidFill>
                  <a:schemeClr val="tx2"/>
                </a:solidFill>
              </a:rPr>
              <a:t>UMG è attiva nei seguenti campi: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Sperimentazione Clinica </a:t>
            </a:r>
            <a:r>
              <a:rPr lang="it-IT" sz="1400" dirty="0">
                <a:solidFill>
                  <a:schemeClr val="tx2"/>
                </a:solidFill>
              </a:rPr>
              <a:t>(trials clinici, studi su dispositivi biomedici, etc.)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Iniziative di promozione e tutela della salute pubblica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Ambulatorio di prevenzione vaccinale convenzionato con Dipartimento di prevenzione dell’ASP di Catanzaro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Giornate informative e di prevenzione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Campagne di screening (diabete, malattie cardiovascolari)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Sensibilizzazione per il diritto alle cure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Medicina di genere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Attività a favore delle categorie fragili (campagna di cura dei bambini affetti da labbro leporino in Africa (Prof. A. Giudice)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</a:rPr>
              <a:t>Public Engagement: </a:t>
            </a:r>
            <a:r>
              <a:rPr lang="it-IT" sz="1400" dirty="0">
                <a:solidFill>
                  <a:schemeClr val="tx2"/>
                </a:solidFill>
              </a:rPr>
              <a:t>attività organizzate da Ateneo o Dipartimenti con valore educativo, culturale e di sviluppo delle società, rivolte a pubblico non accademico: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Corso di formazione giuridico-sociale a favore degli operatori che quotidianamente si occupano dei migranti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</a:rPr>
              <a:t>Convenzione con la Consulta per l’individuazione, la formazione e l’accompagnamento dei tutori per minori stranieri non accompagnati, per la formazione in campo giuridico e psicologico a favore dei tutori volontari</a:t>
            </a:r>
          </a:p>
        </p:txBody>
      </p:sp>
    </p:spTree>
    <p:extLst>
      <p:ext uri="{BB962C8B-B14F-4D97-AF65-F5344CB8AC3E}">
        <p14:creationId xmlns:p14="http://schemas.microsoft.com/office/powerpoint/2010/main" val="10775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B9DD6FC-A24E-9686-7AEC-339822B9E6B2}"/>
              </a:ext>
            </a:extLst>
          </p:cNvPr>
          <p:cNvSpPr/>
          <p:nvPr/>
        </p:nvSpPr>
        <p:spPr>
          <a:xfrm>
            <a:off x="1063147" y="738542"/>
            <a:ext cx="2088232" cy="10261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NUMERO DI</a:t>
            </a:r>
          </a:p>
          <a:p>
            <a:pPr algn="ctr"/>
            <a:r>
              <a:rPr lang="it-IT" b="1" dirty="0"/>
              <a:t>PUBBLICAZIONI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B38F548-29C9-6AF3-2881-8228D2B25776}"/>
              </a:ext>
            </a:extLst>
          </p:cNvPr>
          <p:cNvSpPr/>
          <p:nvPr/>
        </p:nvSpPr>
        <p:spPr>
          <a:xfrm>
            <a:off x="3635896" y="735546"/>
            <a:ext cx="1944216" cy="1026114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NUMERO</a:t>
            </a:r>
          </a:p>
          <a:p>
            <a:pPr algn="ctr"/>
            <a:r>
              <a:rPr lang="it-IT" b="1" dirty="0"/>
              <a:t>TOTALE CITAZIONI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769356-DDA8-650C-A98A-02C5E620DAEE}"/>
              </a:ext>
            </a:extLst>
          </p:cNvPr>
          <p:cNvSpPr/>
          <p:nvPr/>
        </p:nvSpPr>
        <p:spPr>
          <a:xfrm>
            <a:off x="6110951" y="735546"/>
            <a:ext cx="1944216" cy="10261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H-INDEX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268542-E362-1113-31CA-ADA5EB45925A}"/>
              </a:ext>
            </a:extLst>
          </p:cNvPr>
          <p:cNvSpPr/>
          <p:nvPr/>
        </p:nvSpPr>
        <p:spPr>
          <a:xfrm>
            <a:off x="2987824" y="3040190"/>
            <a:ext cx="2058617" cy="10261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COLLABORAZIONI</a:t>
            </a:r>
          </a:p>
          <a:p>
            <a:pPr algn="ctr"/>
            <a:r>
              <a:rPr lang="it-IT" b="1" dirty="0"/>
              <a:t>INTERNAZIONALI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E43981D-2F0C-09A6-F335-9BA0124D1DE9}"/>
              </a:ext>
            </a:extLst>
          </p:cNvPr>
          <p:cNvSpPr/>
          <p:nvPr/>
        </p:nvSpPr>
        <p:spPr>
          <a:xfrm>
            <a:off x="4166735" y="3921111"/>
            <a:ext cx="1944216" cy="102611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FINANZIAMENTI PER LA RICERCA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3C1860-4A1A-DD80-9F63-1EDD760E5DF6}"/>
              </a:ext>
            </a:extLst>
          </p:cNvPr>
          <p:cNvSpPr/>
          <p:nvPr/>
        </p:nvSpPr>
        <p:spPr>
          <a:xfrm>
            <a:off x="1763687" y="3921900"/>
            <a:ext cx="2058617" cy="10261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RESPONSABILITA’ PROGETTI </a:t>
            </a:r>
          </a:p>
          <a:p>
            <a:pPr algn="ctr"/>
            <a:r>
              <a:rPr lang="it-IT" b="1" dirty="0"/>
              <a:t>RICERCA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E577DCA-9156-77A9-D8C9-A5376A496AD5}"/>
              </a:ext>
            </a:extLst>
          </p:cNvPr>
          <p:cNvSpPr/>
          <p:nvPr/>
        </p:nvSpPr>
        <p:spPr>
          <a:xfrm>
            <a:off x="5622505" y="2948271"/>
            <a:ext cx="1944216" cy="1026114"/>
          </a:xfrm>
          <a:prstGeom prst="rect">
            <a:avLst/>
          </a:prstGeom>
          <a:solidFill>
            <a:srgbClr val="24E3E8"/>
          </a:solidFill>
          <a:ln>
            <a:solidFill>
              <a:srgbClr val="24E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INSEGNAMENTI NEL SETTORE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BC9834-695D-3B10-7FE7-5C976FB5353E}"/>
              </a:ext>
            </a:extLst>
          </p:cNvPr>
          <p:cNvSpPr/>
          <p:nvPr/>
        </p:nvSpPr>
        <p:spPr>
          <a:xfrm>
            <a:off x="6640387" y="3915217"/>
            <a:ext cx="1944216" cy="10261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PREMI E RICNOSCIMENTI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4EA8AD1-2277-0BB7-7627-584DBB972950}"/>
              </a:ext>
            </a:extLst>
          </p:cNvPr>
          <p:cNvSpPr/>
          <p:nvPr/>
        </p:nvSpPr>
        <p:spPr>
          <a:xfrm>
            <a:off x="467544" y="464645"/>
            <a:ext cx="8136904" cy="15661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BD22B6A-F819-9967-AFDA-E452A82121C3}"/>
              </a:ext>
            </a:extLst>
          </p:cNvPr>
          <p:cNvSpPr/>
          <p:nvPr/>
        </p:nvSpPr>
        <p:spPr>
          <a:xfrm>
            <a:off x="315124" y="2923200"/>
            <a:ext cx="1944216" cy="10261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IMPACT </a:t>
            </a:r>
          </a:p>
          <a:p>
            <a:pPr algn="ctr"/>
            <a:r>
              <a:rPr lang="it-IT" b="1" dirty="0"/>
              <a:t>FACTOR</a:t>
            </a:r>
          </a:p>
          <a:p>
            <a:pPr algn="ctr"/>
            <a:r>
              <a:rPr lang="it-IT" b="1" dirty="0"/>
              <a:t>TOTALE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BFD238-9B13-0151-0921-D440199F04D5}"/>
              </a:ext>
            </a:extLst>
          </p:cNvPr>
          <p:cNvSpPr txBox="1"/>
          <p:nvPr/>
        </p:nvSpPr>
        <p:spPr>
          <a:xfrm>
            <a:off x="2575621" y="137429"/>
            <a:ext cx="4064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</a:rPr>
              <a:t>VALUTAZIONE DELLA RICERCA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D69FBF7-F4ED-1DD1-7D15-A0D0121E87A7}"/>
              </a:ext>
            </a:extLst>
          </p:cNvPr>
          <p:cNvSpPr/>
          <p:nvPr/>
        </p:nvSpPr>
        <p:spPr>
          <a:xfrm>
            <a:off x="179512" y="2841780"/>
            <a:ext cx="8820472" cy="221424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DE8400-B7BF-5C76-76AF-0C1F475E57FA}"/>
              </a:ext>
            </a:extLst>
          </p:cNvPr>
          <p:cNvSpPr txBox="1"/>
          <p:nvPr/>
        </p:nvSpPr>
        <p:spPr>
          <a:xfrm>
            <a:off x="1109417" y="2401985"/>
            <a:ext cx="7515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</a:rPr>
              <a:t>VALUTAZIONE DELL’ATTIVITA’ COLLEGATA ALLA RICERCA</a:t>
            </a:r>
          </a:p>
        </p:txBody>
      </p:sp>
    </p:spTree>
    <p:extLst>
      <p:ext uri="{BB962C8B-B14F-4D97-AF65-F5344CB8AC3E}">
        <p14:creationId xmlns:p14="http://schemas.microsoft.com/office/powerpoint/2010/main" val="19166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D4C8A49-D7E5-AC07-084B-0866D72FEDF1}"/>
              </a:ext>
            </a:extLst>
          </p:cNvPr>
          <p:cNvSpPr/>
          <p:nvPr/>
        </p:nvSpPr>
        <p:spPr>
          <a:xfrm>
            <a:off x="2340265" y="681540"/>
            <a:ext cx="4306864" cy="810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EF7303-2EA1-59B8-7EFB-BFDAFFD26ADC}"/>
              </a:ext>
            </a:extLst>
          </p:cNvPr>
          <p:cNvSpPr txBox="1"/>
          <p:nvPr/>
        </p:nvSpPr>
        <p:spPr>
          <a:xfrm>
            <a:off x="2514554" y="889381"/>
            <a:ext cx="4151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TIS= TOP ITALIAN SCIENTIST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EED4399A-01AF-C3F5-EBCC-AFB5D8F5BAC6}"/>
              </a:ext>
            </a:extLst>
          </p:cNvPr>
          <p:cNvSpPr/>
          <p:nvPr/>
        </p:nvSpPr>
        <p:spPr>
          <a:xfrm>
            <a:off x="4290989" y="1761660"/>
            <a:ext cx="40541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55321A9-0FC9-B3CD-0CEC-570F51522DF1}"/>
              </a:ext>
            </a:extLst>
          </p:cNvPr>
          <p:cNvSpPr/>
          <p:nvPr/>
        </p:nvSpPr>
        <p:spPr>
          <a:xfrm>
            <a:off x="2346987" y="2395904"/>
            <a:ext cx="4300143" cy="8100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C1140F-D396-C21A-18E3-78289FD2D9A6}"/>
              </a:ext>
            </a:extLst>
          </p:cNvPr>
          <p:cNvSpPr txBox="1"/>
          <p:nvPr/>
        </p:nvSpPr>
        <p:spPr>
          <a:xfrm flipH="1">
            <a:off x="2438906" y="2482651"/>
            <a:ext cx="4306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333FF"/>
                </a:solidFill>
              </a:rPr>
              <a:t>&gt;30 H-INDEX</a:t>
            </a:r>
            <a:r>
              <a:rPr lang="it-IT" sz="2400" dirty="0"/>
              <a:t>= </a:t>
            </a:r>
            <a:r>
              <a:rPr lang="it-IT" sz="2200" b="1" dirty="0"/>
              <a:t>INDICE SCIENTIFICO INTERNAZIONALE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254AF10-4A5E-1660-737E-285B0328EA7A}"/>
              </a:ext>
            </a:extLst>
          </p:cNvPr>
          <p:cNvSpPr/>
          <p:nvPr/>
        </p:nvSpPr>
        <p:spPr>
          <a:xfrm>
            <a:off x="2202970" y="4134875"/>
            <a:ext cx="4673286" cy="8100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D430D4EC-4F5A-4894-7AEC-C14941B3ADB6}"/>
              </a:ext>
            </a:extLst>
          </p:cNvPr>
          <p:cNvSpPr/>
          <p:nvPr/>
        </p:nvSpPr>
        <p:spPr>
          <a:xfrm>
            <a:off x="4369292" y="3489852"/>
            <a:ext cx="40541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E6CFD0-28DE-AF97-44D5-F6A4AB5F9766}"/>
              </a:ext>
            </a:extLst>
          </p:cNvPr>
          <p:cNvSpPr txBox="1"/>
          <p:nvPr/>
        </p:nvSpPr>
        <p:spPr>
          <a:xfrm>
            <a:off x="2467341" y="4239838"/>
            <a:ext cx="44791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30 H-INDEX</a:t>
            </a:r>
            <a:r>
              <a:rPr lang="it-IT" sz="2400" b="1" dirty="0"/>
              <a:t>= </a:t>
            </a:r>
            <a:r>
              <a:rPr lang="it-IT" sz="2200" b="1" dirty="0"/>
              <a:t>30 PUBBLICAZIONI</a:t>
            </a:r>
          </a:p>
          <a:p>
            <a:r>
              <a:rPr lang="it-IT" sz="2200" b="1" dirty="0"/>
              <a:t>  CIASCUNA CON 30 CITAZIONI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D2049C-2A05-7130-8F74-13267419F2A4}"/>
              </a:ext>
            </a:extLst>
          </p:cNvPr>
          <p:cNvSpPr txBox="1"/>
          <p:nvPr/>
        </p:nvSpPr>
        <p:spPr>
          <a:xfrm>
            <a:off x="948070" y="132784"/>
            <a:ext cx="728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CRITERI DI VALUTAZIONE DEI RICERCATORI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DC4BEE-E936-E52C-DF2F-033F40A67F91}"/>
              </a:ext>
            </a:extLst>
          </p:cNvPr>
          <p:cNvSpPr txBox="1"/>
          <p:nvPr/>
        </p:nvSpPr>
        <p:spPr>
          <a:xfrm>
            <a:off x="6995743" y="4806465"/>
            <a:ext cx="221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Via Academy, 2024</a:t>
            </a:r>
          </a:p>
        </p:txBody>
      </p:sp>
    </p:spTree>
    <p:extLst>
      <p:ext uri="{BB962C8B-B14F-4D97-AF65-F5344CB8AC3E}">
        <p14:creationId xmlns:p14="http://schemas.microsoft.com/office/powerpoint/2010/main" val="35786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A165C5BA-431E-42DE-F182-F2A5C7D6FB8B}"/>
              </a:ext>
            </a:extLst>
          </p:cNvPr>
          <p:cNvSpPr/>
          <p:nvPr/>
        </p:nvSpPr>
        <p:spPr>
          <a:xfrm>
            <a:off x="500676" y="965880"/>
            <a:ext cx="3312368" cy="2322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NUMERO STUDENTI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6446E4-A748-26BE-7403-257A45CF0DC1}"/>
              </a:ext>
            </a:extLst>
          </p:cNvPr>
          <p:cNvSpPr txBox="1"/>
          <p:nvPr/>
        </p:nvSpPr>
        <p:spPr>
          <a:xfrm>
            <a:off x="323528" y="182258"/>
            <a:ext cx="830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LO STATO DELLA NOSTRA UNIVERSITA’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9F40579-F50B-6598-5E80-06F1F7C87180}"/>
              </a:ext>
            </a:extLst>
          </p:cNvPr>
          <p:cNvSpPr/>
          <p:nvPr/>
        </p:nvSpPr>
        <p:spPr>
          <a:xfrm>
            <a:off x="2012844" y="2673534"/>
            <a:ext cx="3312368" cy="232225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RISORSE FINANZIARIE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76EB054-9CC9-1C19-9BB9-F5135E8DB4C9}"/>
              </a:ext>
            </a:extLst>
          </p:cNvPr>
          <p:cNvSpPr/>
          <p:nvPr/>
        </p:nvSpPr>
        <p:spPr>
          <a:xfrm>
            <a:off x="3597020" y="965880"/>
            <a:ext cx="3312368" cy="2322258"/>
          </a:xfrm>
          <a:prstGeom prst="ellips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CORSI DI STUDIO</a:t>
            </a:r>
          </a:p>
        </p:txBody>
      </p:sp>
    </p:spTree>
    <p:extLst>
      <p:ext uri="{BB962C8B-B14F-4D97-AF65-F5344CB8AC3E}">
        <p14:creationId xmlns:p14="http://schemas.microsoft.com/office/powerpoint/2010/main" val="28976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3204162-4DCB-BA7E-C293-C85842BF558E}"/>
              </a:ext>
            </a:extLst>
          </p:cNvPr>
          <p:cNvSpPr/>
          <p:nvPr/>
        </p:nvSpPr>
        <p:spPr>
          <a:xfrm>
            <a:off x="262211" y="7197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UNIVERSITIES OF SOUTHERN ITALY RANKED ACCORDING TO THEIR DENSITY OF TOP ITALIAN SCIENTISTS (TIS)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0DC0E0-4D49-67E9-9C68-1B03B48FBF3A}"/>
              </a:ext>
            </a:extLst>
          </p:cNvPr>
          <p:cNvSpPr txBox="1"/>
          <p:nvPr/>
        </p:nvSpPr>
        <p:spPr>
          <a:xfrm>
            <a:off x="7211123" y="4773251"/>
            <a:ext cx="1815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VIA ACADEMY,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A29B1A-6795-BFEB-663D-CA0C74870D2C}"/>
              </a:ext>
            </a:extLst>
          </p:cNvPr>
          <p:cNvSpPr txBox="1"/>
          <p:nvPr/>
        </p:nvSpPr>
        <p:spPr>
          <a:xfrm>
            <a:off x="7783498" y="2708311"/>
            <a:ext cx="580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TIS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F884EA-B8B6-BEC5-C9CD-0464EFC7E0AF}"/>
              </a:ext>
            </a:extLst>
          </p:cNvPr>
          <p:cNvSpPr/>
          <p:nvPr/>
        </p:nvSpPr>
        <p:spPr>
          <a:xfrm>
            <a:off x="7164288" y="3139198"/>
            <a:ext cx="1728192" cy="13767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TIS</a:t>
            </a:r>
          </a:p>
          <a:p>
            <a:pPr algn="ctr"/>
            <a:r>
              <a:rPr lang="it-IT" b="1" dirty="0"/>
              <a:t>SCIENZIATI </a:t>
            </a:r>
          </a:p>
          <a:p>
            <a:pPr algn="ctr"/>
            <a:r>
              <a:rPr lang="it-IT" b="1" dirty="0"/>
              <a:t>DI CHIARA</a:t>
            </a:r>
          </a:p>
          <a:p>
            <a:pPr algn="ctr"/>
            <a:r>
              <a:rPr lang="it-IT" b="1" dirty="0"/>
              <a:t>FAMA</a:t>
            </a:r>
          </a:p>
          <a:p>
            <a:pPr algn="ctr"/>
            <a:r>
              <a:rPr lang="it-IT" b="1" dirty="0"/>
              <a:t>H-</a:t>
            </a:r>
            <a:r>
              <a:rPr lang="it-IT" b="1" dirty="0" err="1"/>
              <a:t>index</a:t>
            </a:r>
            <a:r>
              <a:rPr lang="it-IT" b="1" dirty="0"/>
              <a:t> &gt;30</a:t>
            </a:r>
          </a:p>
        </p:txBody>
      </p:sp>
      <p:pic>
        <p:nvPicPr>
          <p:cNvPr id="8" name="Picture 2" descr="Renato Dulbecco | Torino Scienza">
            <a:extLst>
              <a:ext uri="{FF2B5EF4-FFF2-40B4-BE49-F238E27FC236}">
                <a16:creationId xmlns:a16="http://schemas.microsoft.com/office/drawing/2014/main" id="{48836BBB-5AB0-29E2-3CCB-AD47C00F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51" y="1131588"/>
            <a:ext cx="1398865" cy="15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7C65C7F-DB67-EC07-564C-206F8ED94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1743"/>
              </p:ext>
            </p:extLst>
          </p:nvPr>
        </p:nvGraphicFramePr>
        <p:xfrm>
          <a:off x="751109" y="885646"/>
          <a:ext cx="6103574" cy="4173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4984">
                  <a:extLst>
                    <a:ext uri="{9D8B030D-6E8A-4147-A177-3AD203B41FA5}">
                      <a16:colId xmlns:a16="http://schemas.microsoft.com/office/drawing/2014/main" val="2153664855"/>
                    </a:ext>
                  </a:extLst>
                </a:gridCol>
                <a:gridCol w="567774">
                  <a:extLst>
                    <a:ext uri="{9D8B030D-6E8A-4147-A177-3AD203B41FA5}">
                      <a16:colId xmlns:a16="http://schemas.microsoft.com/office/drawing/2014/main" val="2496518005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1608807159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3625627931"/>
                    </a:ext>
                  </a:extLst>
                </a:gridCol>
              </a:tblGrid>
              <a:tr h="264629">
                <a:tc>
                  <a:txBody>
                    <a:bodyPr/>
                    <a:lstStyle/>
                    <a:p>
                      <a:r>
                        <a:rPr lang="it-IT" sz="1200" b="1" dirty="0"/>
                        <a:t>SOUTHERN INSTITUTION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TIS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PERSONNEL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TIS FRACTION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51339775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</a:rPr>
                        <a:t>CATANZARO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</a:rPr>
                        <a:t>350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</a:rPr>
                        <a:t>16.57 %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81990679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CATANIA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84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1373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6.10 %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11467394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3333FF"/>
                          </a:solidFill>
                        </a:rPr>
                        <a:t>CALABRIA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3333FF"/>
                          </a:solidFill>
                        </a:rPr>
                        <a:t>51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3333FF"/>
                          </a:solidFill>
                        </a:rPr>
                        <a:t>862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1" dirty="0">
                          <a:solidFill>
                            <a:srgbClr val="3333FF"/>
                          </a:solidFill>
                        </a:rPr>
                        <a:t>6.03 %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66226635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BARI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93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1555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5.98 %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7217783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SALERNO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66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1145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aseline="0" dirty="0"/>
                        <a:t>5.76 %</a:t>
                      </a:r>
                      <a:endParaRPr lang="it-IT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94456801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NAPOLI VANVITELLI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58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1041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aseline="0" dirty="0"/>
                        <a:t>5.57 %</a:t>
                      </a:r>
                      <a:endParaRPr lang="it-IT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427839924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NAPOLI FEDERICO II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164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dirty="0"/>
                        <a:t>3095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aseline="0" dirty="0"/>
                        <a:t>5.30 %</a:t>
                      </a:r>
                      <a:endParaRPr lang="it-IT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378065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PALERMO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1722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baseline="0" dirty="0">
                          <a:solidFill>
                            <a:schemeClr val="tx1"/>
                          </a:solidFill>
                        </a:rPr>
                        <a:t>4.40 %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65158118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MESSINA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1156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3.71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50706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5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1B5564-F293-CD0A-30E0-8A9F06493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5" y="0"/>
            <a:ext cx="9036495" cy="491201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CF4042BF-1EFA-2679-8729-15221A8EE9BF}"/>
              </a:ext>
            </a:extLst>
          </p:cNvPr>
          <p:cNvSpPr/>
          <p:nvPr/>
        </p:nvSpPr>
        <p:spPr>
          <a:xfrm>
            <a:off x="3262144" y="3507854"/>
            <a:ext cx="1584176" cy="270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252941B-27D4-E11E-71F5-9A3025AB5E6C}"/>
              </a:ext>
            </a:extLst>
          </p:cNvPr>
          <p:cNvSpPr/>
          <p:nvPr/>
        </p:nvSpPr>
        <p:spPr>
          <a:xfrm>
            <a:off x="179512" y="627534"/>
            <a:ext cx="2448272" cy="20522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COMPOSITE INDICATOR</a:t>
            </a:r>
          </a:p>
          <a:p>
            <a:pPr algn="ctr"/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err="1"/>
              <a:t>Citations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h-</a:t>
            </a:r>
            <a:r>
              <a:rPr lang="it-IT" sz="1600" b="1" dirty="0" err="1"/>
              <a:t>index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err="1"/>
              <a:t>Coautorship</a:t>
            </a:r>
            <a:r>
              <a:rPr lang="it-IT" sz="1600" b="1" dirty="0"/>
              <a:t>-  </a:t>
            </a:r>
            <a:r>
              <a:rPr lang="it-IT" sz="1600" b="1" dirty="0" err="1"/>
              <a:t>adjusted</a:t>
            </a:r>
            <a:r>
              <a:rPr lang="it-IT" sz="1600" b="1" dirty="0"/>
              <a:t>-hm </a:t>
            </a:r>
            <a:r>
              <a:rPr lang="it-IT" sz="1600" b="1" dirty="0" err="1"/>
              <a:t>index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err="1"/>
              <a:t>Citations</a:t>
            </a:r>
            <a:r>
              <a:rPr lang="it-IT" sz="1600" b="1" dirty="0"/>
              <a:t> and </a:t>
            </a:r>
            <a:r>
              <a:rPr lang="it-IT" sz="1600" b="1" dirty="0" err="1"/>
              <a:t>authorship</a:t>
            </a:r>
            <a:r>
              <a:rPr lang="it-IT" sz="1600" b="1" dirty="0"/>
              <a:t> position</a:t>
            </a:r>
          </a:p>
        </p:txBody>
      </p:sp>
    </p:spTree>
    <p:extLst>
      <p:ext uri="{BB962C8B-B14F-4D97-AF65-F5344CB8AC3E}">
        <p14:creationId xmlns:p14="http://schemas.microsoft.com/office/powerpoint/2010/main" val="13964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D19B9C0-1FD0-C9FC-1587-5FECA39E9B50}"/>
              </a:ext>
            </a:extLst>
          </p:cNvPr>
          <p:cNvSpPr/>
          <p:nvPr/>
        </p:nvSpPr>
        <p:spPr>
          <a:xfrm>
            <a:off x="791580" y="573528"/>
            <a:ext cx="7956884" cy="20319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127F03-C4A0-839C-D25E-38B6D0F3212E}"/>
              </a:ext>
            </a:extLst>
          </p:cNvPr>
          <p:cNvSpPr txBox="1"/>
          <p:nvPr/>
        </p:nvSpPr>
        <p:spPr>
          <a:xfrm>
            <a:off x="2240144" y="789552"/>
            <a:ext cx="44378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0000FF"/>
                </a:solidFill>
              </a:rPr>
              <a:t>World’s</a:t>
            </a:r>
            <a:r>
              <a:rPr lang="it-IT" sz="2800" b="1" dirty="0">
                <a:solidFill>
                  <a:srgbClr val="0000FF"/>
                </a:solidFill>
              </a:rPr>
              <a:t> Top 2% (200.000)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>
                <a:solidFill>
                  <a:srgbClr val="3333FF"/>
                </a:solidFill>
              </a:rPr>
              <a:t>Scientists 2023</a:t>
            </a:r>
          </a:p>
          <a:p>
            <a:pPr algn="ctr"/>
            <a:r>
              <a:rPr lang="it-IT" sz="2800" b="1" dirty="0">
                <a:solidFill>
                  <a:srgbClr val="3333FF"/>
                </a:solidFill>
              </a:rPr>
              <a:t>by Stanford University</a:t>
            </a:r>
          </a:p>
          <a:p>
            <a:pPr algn="ctr"/>
            <a:r>
              <a:rPr lang="it-IT" sz="2800" b="1" dirty="0" err="1">
                <a:solidFill>
                  <a:srgbClr val="3333FF"/>
                </a:solidFill>
              </a:rPr>
              <a:t>Updated</a:t>
            </a:r>
            <a:r>
              <a:rPr lang="it-IT" sz="2800" b="1" dirty="0">
                <a:solidFill>
                  <a:srgbClr val="3333FF"/>
                </a:solidFill>
              </a:rPr>
              <a:t> 16.09.2024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DDBD19-414B-D47D-65A7-DCD69DAAA25E}"/>
              </a:ext>
            </a:extLst>
          </p:cNvPr>
          <p:cNvSpPr/>
          <p:nvPr/>
        </p:nvSpPr>
        <p:spPr>
          <a:xfrm>
            <a:off x="829126" y="2949792"/>
            <a:ext cx="2808312" cy="1404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UNICAL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33 / 852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3,87%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5BDFFE5-77B6-3741-0D39-9BED9D523ECA}"/>
              </a:ext>
            </a:extLst>
          </p:cNvPr>
          <p:cNvSpPr/>
          <p:nvPr/>
        </p:nvSpPr>
        <p:spPr>
          <a:xfrm>
            <a:off x="5581654" y="2949792"/>
            <a:ext cx="2808312" cy="14041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UNICZ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</a:rPr>
              <a:t>14 / 338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</a:rPr>
              <a:t>4,14%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79FBD07-E2DB-7E42-41CD-306DA42E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71" y="3062511"/>
            <a:ext cx="1571625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D455FE-628E-1A52-C11C-61D926A44481}"/>
              </a:ext>
            </a:extLst>
          </p:cNvPr>
          <p:cNvSpPr txBox="1"/>
          <p:nvPr/>
        </p:nvSpPr>
        <p:spPr>
          <a:xfrm>
            <a:off x="467544" y="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COMPOSITE INDICATOR </a:t>
            </a:r>
          </a:p>
        </p:txBody>
      </p:sp>
    </p:spTree>
    <p:extLst>
      <p:ext uri="{BB962C8B-B14F-4D97-AF65-F5344CB8AC3E}">
        <p14:creationId xmlns:p14="http://schemas.microsoft.com/office/powerpoint/2010/main" val="4834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556D1918-4401-4819-49EE-9FDA82DAC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8" y="177509"/>
            <a:ext cx="7342584" cy="1806533"/>
          </a:xfrm>
          <a:prstGeom prst="rect">
            <a:avLst/>
          </a:prstGeom>
        </p:spPr>
      </p:pic>
      <p:pic>
        <p:nvPicPr>
          <p:cNvPr id="5" name="Immagine 4" descr="Immagine che contiene schermata, testo, numero&#10;&#10;Descrizione generata automaticamente">
            <a:extLst>
              <a:ext uri="{FF2B5EF4-FFF2-40B4-BE49-F238E27FC236}">
                <a16:creationId xmlns:a16="http://schemas.microsoft.com/office/drawing/2014/main" id="{C2CEC08E-6822-7B15-EB3D-43B47AA69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0"/>
          <a:stretch/>
        </p:blipFill>
        <p:spPr>
          <a:xfrm>
            <a:off x="1187624" y="2085696"/>
            <a:ext cx="3240360" cy="2971075"/>
          </a:xfrm>
          <a:prstGeom prst="rect">
            <a:avLst/>
          </a:prstGeom>
        </p:spPr>
      </p:pic>
      <p:pic>
        <p:nvPicPr>
          <p:cNvPr id="10" name="Immagine 9" descr="Immagine che contiene schermata, testo, numero&#10;&#10;Descrizione generata automaticamente">
            <a:extLst>
              <a:ext uri="{FF2B5EF4-FFF2-40B4-BE49-F238E27FC236}">
                <a16:creationId xmlns:a16="http://schemas.microsoft.com/office/drawing/2014/main" id="{B922E411-B052-6BAE-40CB-CDAE202B0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9"/>
          <a:stretch/>
        </p:blipFill>
        <p:spPr>
          <a:xfrm>
            <a:off x="4644008" y="2491585"/>
            <a:ext cx="3240360" cy="2565186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201FFF4F-675F-C844-BB23-C11A3FEE03EF}"/>
              </a:ext>
            </a:extLst>
          </p:cNvPr>
          <p:cNvSpPr/>
          <p:nvPr/>
        </p:nvSpPr>
        <p:spPr>
          <a:xfrm>
            <a:off x="1043608" y="2085696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18FEE23-8893-2AC4-B6EE-E898282988ED}"/>
              </a:ext>
            </a:extLst>
          </p:cNvPr>
          <p:cNvSpPr/>
          <p:nvPr/>
        </p:nvSpPr>
        <p:spPr>
          <a:xfrm>
            <a:off x="4572000" y="3813888"/>
            <a:ext cx="3096344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51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6350"/>
            <a:ext cx="9144001" cy="5149850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schermata, testo, numero&#10;&#10;Descrizione generata automaticamente">
            <a:extLst>
              <a:ext uri="{FF2B5EF4-FFF2-40B4-BE49-F238E27FC236}">
                <a16:creationId xmlns:a16="http://schemas.microsoft.com/office/drawing/2014/main" id="{3EDF5792-351C-43CF-A4E7-1174EF011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6" y="783896"/>
            <a:ext cx="3447337" cy="3830376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238002"/>
            <a:ext cx="0" cy="257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, numero, software, schermata&#10;&#10;Descrizione generata automaticamente">
            <a:extLst>
              <a:ext uri="{FF2B5EF4-FFF2-40B4-BE49-F238E27FC236}">
                <a16:creationId xmlns:a16="http://schemas.microsoft.com/office/drawing/2014/main" id="{9B4254EB-76D6-FA9B-3F26-B6C0E433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6" y="783895"/>
            <a:ext cx="3575016" cy="3830376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75401BE5-346B-652F-218A-AF6A4570EC5A}"/>
              </a:ext>
            </a:extLst>
          </p:cNvPr>
          <p:cNvSpPr/>
          <p:nvPr/>
        </p:nvSpPr>
        <p:spPr>
          <a:xfrm>
            <a:off x="742293" y="775712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9191E81-B68F-D816-41BD-2C0B833DBD80}"/>
              </a:ext>
            </a:extLst>
          </p:cNvPr>
          <p:cNvSpPr/>
          <p:nvPr/>
        </p:nvSpPr>
        <p:spPr>
          <a:xfrm>
            <a:off x="4497104" y="4131071"/>
            <a:ext cx="3096344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B6D86A1C-40B8-C553-3114-6DF306BAFC57}"/>
              </a:ext>
            </a:extLst>
          </p:cNvPr>
          <p:cNvSpPr/>
          <p:nvPr/>
        </p:nvSpPr>
        <p:spPr>
          <a:xfrm>
            <a:off x="596459" y="1662512"/>
            <a:ext cx="3287062" cy="19442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RICERCA DI BASE E CLINICA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9D2F887-48F9-BAC0-9AF4-BDE086DD2326}"/>
              </a:ext>
            </a:extLst>
          </p:cNvPr>
          <p:cNvSpPr/>
          <p:nvPr/>
        </p:nvSpPr>
        <p:spPr>
          <a:xfrm>
            <a:off x="3646189" y="1635646"/>
            <a:ext cx="3287062" cy="19442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RICERCA TRASLAZIONALE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7DB6F9-58BE-2C48-63CF-2938D1D1288A}"/>
              </a:ext>
            </a:extLst>
          </p:cNvPr>
          <p:cNvSpPr txBox="1"/>
          <p:nvPr/>
        </p:nvSpPr>
        <p:spPr>
          <a:xfrm>
            <a:off x="593795" y="465517"/>
            <a:ext cx="8193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RICERCA E ASSISTENZA: UN LEGAME FORTE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CARATTERISTICA DEGLI OSPEDALI UNIVERSITARI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385041-5C48-BEB6-815D-899D8C10CF87}"/>
              </a:ext>
            </a:extLst>
          </p:cNvPr>
          <p:cNvSpPr/>
          <p:nvPr/>
        </p:nvSpPr>
        <p:spPr>
          <a:xfrm>
            <a:off x="1367644" y="4029912"/>
            <a:ext cx="6408712" cy="810090"/>
          </a:xfrm>
          <a:prstGeom prst="rect">
            <a:avLst/>
          </a:prstGeom>
          <a:solidFill>
            <a:srgbClr val="3333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FROM BENCH TO BEDSIDE</a:t>
            </a:r>
          </a:p>
        </p:txBody>
      </p:sp>
    </p:spTree>
    <p:extLst>
      <p:ext uri="{BB962C8B-B14F-4D97-AF65-F5344CB8AC3E}">
        <p14:creationId xmlns:p14="http://schemas.microsoft.com/office/powerpoint/2010/main" val="6489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albero&#10;&#10;Descrizione generata automaticamente">
            <a:extLst>
              <a:ext uri="{FF2B5EF4-FFF2-40B4-BE49-F238E27FC236}">
                <a16:creationId xmlns:a16="http://schemas.microsoft.com/office/drawing/2014/main" id="{64E8CC17-084C-B0A8-1AC1-5008050AD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1719"/>
            <a:ext cx="7772400" cy="43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77A0D0D8-CDFF-BE32-E445-6E2C64FBB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5636"/>
            <a:ext cx="7772400" cy="294504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7971E2-E114-7289-2FA3-1A7F0595777A}"/>
              </a:ext>
            </a:extLst>
          </p:cNvPr>
          <p:cNvSpPr txBox="1"/>
          <p:nvPr/>
        </p:nvSpPr>
        <p:spPr>
          <a:xfrm>
            <a:off x="377534" y="357505"/>
            <a:ext cx="8388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IMPATTO DELL’INTRODUZIONE DEGLI ANTIBIOTICI E DEI VACCINI SULL’ASPETTATIVA DI VITA </a:t>
            </a:r>
          </a:p>
        </p:txBody>
      </p:sp>
    </p:spTree>
    <p:extLst>
      <p:ext uri="{BB962C8B-B14F-4D97-AF65-F5344CB8AC3E}">
        <p14:creationId xmlns:p14="http://schemas.microsoft.com/office/powerpoint/2010/main" val="26856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moneta&#10;&#10;Descrizione generata automaticamente">
            <a:extLst>
              <a:ext uri="{FF2B5EF4-FFF2-40B4-BE49-F238E27FC236}">
                <a16:creationId xmlns:a16="http://schemas.microsoft.com/office/drawing/2014/main" id="{73199EF4-67AC-6CDF-6342-57D144629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15858" b="1758"/>
          <a:stretch/>
        </p:blipFill>
        <p:spPr>
          <a:xfrm>
            <a:off x="3105923" y="-6350"/>
            <a:ext cx="4907940" cy="514985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E5F985-583E-4378-4629-B6EE1A7C0EB6}"/>
              </a:ext>
            </a:extLst>
          </p:cNvPr>
          <p:cNvSpPr txBox="1"/>
          <p:nvPr/>
        </p:nvSpPr>
        <p:spPr>
          <a:xfrm>
            <a:off x="501650" y="1259000"/>
            <a:ext cx="3066142" cy="1776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GRAZIE A TUTTI VOI!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60"/>
            <a:ext cx="3572668" cy="238244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8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2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50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8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50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50" y="2692401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539C1FB-9CC6-3BF1-D363-CB050393E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681102"/>
              </p:ext>
            </p:extLst>
          </p:nvPr>
        </p:nvGraphicFramePr>
        <p:xfrm>
          <a:off x="926739" y="1203598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BEE37A-10C8-0430-4220-C486A2525260}"/>
              </a:ext>
            </a:extLst>
          </p:cNvPr>
          <p:cNvSpPr txBox="1"/>
          <p:nvPr/>
        </p:nvSpPr>
        <p:spPr>
          <a:xfrm>
            <a:off x="251520" y="297276"/>
            <a:ext cx="7290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NUMERO DI ISCRITTI UNIVERSITA’ MAGNA GRAECIA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DALL’A.A. 2014/15 AL 2023/2024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09AFA0-EF75-9090-FAAF-6F9D9E094232}"/>
              </a:ext>
            </a:extLst>
          </p:cNvPr>
          <p:cNvSpPr txBox="1"/>
          <p:nvPr/>
        </p:nvSpPr>
        <p:spPr>
          <a:xfrm rot="16200000">
            <a:off x="27080" y="2113555"/>
            <a:ext cx="146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MIGLIAIA</a:t>
            </a:r>
          </a:p>
        </p:txBody>
      </p:sp>
    </p:spTree>
    <p:extLst>
      <p:ext uri="{BB962C8B-B14F-4D97-AF65-F5344CB8AC3E}">
        <p14:creationId xmlns:p14="http://schemas.microsoft.com/office/powerpoint/2010/main" val="41572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931C5DC-3755-894B-4D4F-82FFEE19B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393911"/>
              </p:ext>
            </p:extLst>
          </p:nvPr>
        </p:nvGraphicFramePr>
        <p:xfrm>
          <a:off x="-396552" y="1851670"/>
          <a:ext cx="4320480" cy="221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5BDC387-61D0-1D3C-1566-B82B9B0BC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870312"/>
              </p:ext>
            </p:extLst>
          </p:nvPr>
        </p:nvGraphicFramePr>
        <p:xfrm>
          <a:off x="2843808" y="1851670"/>
          <a:ext cx="5328592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359774-83F1-5D2C-B53B-211A8D0F6768}"/>
              </a:ext>
            </a:extLst>
          </p:cNvPr>
          <p:cNvSpPr txBox="1"/>
          <p:nvPr/>
        </p:nvSpPr>
        <p:spPr>
          <a:xfrm>
            <a:off x="1331640" y="573526"/>
            <a:ext cx="5014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ISCRITTI AREA BIOMEDICA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E GIURIDICA/ECONOMICA/SOCIALE</a:t>
            </a:r>
          </a:p>
        </p:txBody>
      </p:sp>
    </p:spTree>
    <p:extLst>
      <p:ext uri="{BB962C8B-B14F-4D97-AF65-F5344CB8AC3E}">
        <p14:creationId xmlns:p14="http://schemas.microsoft.com/office/powerpoint/2010/main" val="36694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FFF4B8-2B25-E1E1-B1FF-FED8FD805EFE}"/>
              </a:ext>
            </a:extLst>
          </p:cNvPr>
          <p:cNvSpPr txBox="1"/>
          <p:nvPr/>
        </p:nvSpPr>
        <p:spPr>
          <a:xfrm rot="16200000">
            <a:off x="375732" y="1637725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STUDENTI ISCRITTI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C48B9E-2593-F9EF-D9D7-73B2562968D8}"/>
              </a:ext>
            </a:extLst>
          </p:cNvPr>
          <p:cNvSpPr/>
          <p:nvPr/>
        </p:nvSpPr>
        <p:spPr>
          <a:xfrm>
            <a:off x="3707904" y="4623978"/>
            <a:ext cx="72008" cy="54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C83E59F-A60C-7145-5D2B-7FCFFD73DC5C}"/>
              </a:ext>
            </a:extLst>
          </p:cNvPr>
          <p:cNvSpPr/>
          <p:nvPr/>
        </p:nvSpPr>
        <p:spPr>
          <a:xfrm>
            <a:off x="4561395" y="4619615"/>
            <a:ext cx="72008" cy="54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6DFCF43-C8E0-8F36-FCE2-648D076D0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61107"/>
              </p:ext>
            </p:extLst>
          </p:nvPr>
        </p:nvGraphicFramePr>
        <p:xfrm>
          <a:off x="204911" y="230121"/>
          <a:ext cx="8712968" cy="46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D76270-357F-03DC-0024-30211F2856B2}"/>
              </a:ext>
            </a:extLst>
          </p:cNvPr>
          <p:cNvSpPr txBox="1"/>
          <p:nvPr/>
        </p:nvSpPr>
        <p:spPr>
          <a:xfrm>
            <a:off x="539552" y="195485"/>
            <a:ext cx="573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ISCRITTI A.A 2023/2024 vs. 2024/2025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236E6D-76AB-9D53-04AF-2E76FBFE18FC}"/>
              </a:ext>
            </a:extLst>
          </p:cNvPr>
          <p:cNvSpPr txBox="1"/>
          <p:nvPr/>
        </p:nvSpPr>
        <p:spPr>
          <a:xfrm>
            <a:off x="3772768" y="4840002"/>
            <a:ext cx="71205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rgbClr val="FF0000"/>
                </a:solidFill>
              </a:rPr>
              <a:t>2023/2024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49F4C4-0557-6B6F-6B0A-D40CF053EF7C}"/>
              </a:ext>
            </a:extLst>
          </p:cNvPr>
          <p:cNvSpPr txBox="1"/>
          <p:nvPr/>
        </p:nvSpPr>
        <p:spPr>
          <a:xfrm>
            <a:off x="4853857" y="4840002"/>
            <a:ext cx="71205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rgbClr val="FF0000"/>
                </a:solidFill>
              </a:rPr>
              <a:t>2024/2025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0A7DB9B-2B5A-AAA9-4AEE-D2E123F6CFF4}"/>
              </a:ext>
            </a:extLst>
          </p:cNvPr>
          <p:cNvSpPr/>
          <p:nvPr/>
        </p:nvSpPr>
        <p:spPr>
          <a:xfrm>
            <a:off x="3671900" y="4869059"/>
            <a:ext cx="144016" cy="886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79251D-B514-0239-330C-86B213BAED8F}"/>
              </a:ext>
            </a:extLst>
          </p:cNvPr>
          <p:cNvSpPr/>
          <p:nvPr/>
        </p:nvSpPr>
        <p:spPr>
          <a:xfrm>
            <a:off x="4743413" y="4869059"/>
            <a:ext cx="144016" cy="886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A33753-6F3E-CCEB-C697-70BF6BD9BD0E}"/>
              </a:ext>
            </a:extLst>
          </p:cNvPr>
          <p:cNvSpPr/>
          <p:nvPr/>
        </p:nvSpPr>
        <p:spPr>
          <a:xfrm>
            <a:off x="3671901" y="4589362"/>
            <a:ext cx="1071513" cy="11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BFCC2D-3EF4-F551-65F2-6E8C7B30AEFF}"/>
              </a:ext>
            </a:extLst>
          </p:cNvPr>
          <p:cNvSpPr txBox="1"/>
          <p:nvPr/>
        </p:nvSpPr>
        <p:spPr>
          <a:xfrm>
            <a:off x="-252536" y="4698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OFFERTA FORMATIVA GLOBALE DELL’UNIVERSITA’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MAGNA GRAECIA NELL’A.A. 2024/2025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7C1D722-3384-908B-BDF1-6241745C85B5}"/>
              </a:ext>
            </a:extLst>
          </p:cNvPr>
          <p:cNvSpPr/>
          <p:nvPr/>
        </p:nvSpPr>
        <p:spPr>
          <a:xfrm>
            <a:off x="6156176" y="3273828"/>
            <a:ext cx="2592288" cy="1080120"/>
          </a:xfrm>
          <a:prstGeom prst="ellipse">
            <a:avLst/>
          </a:prstGeom>
          <a:solidFill>
            <a:srgbClr val="660066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DOTTORATI</a:t>
            </a:r>
          </a:p>
          <a:p>
            <a:pPr algn="ctr"/>
            <a:r>
              <a:rPr lang="it-IT" b="1" dirty="0"/>
              <a:t>DI</a:t>
            </a:r>
          </a:p>
          <a:p>
            <a:pPr algn="ctr"/>
            <a:r>
              <a:rPr lang="it-IT" b="1" dirty="0"/>
              <a:t>RICERCA</a:t>
            </a:r>
          </a:p>
          <a:p>
            <a:pPr algn="ctr"/>
            <a:r>
              <a:rPr lang="it-IT" b="1" dirty="0"/>
              <a:t>15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7ED88E4-F80B-2694-21C3-265781CF0ACE}"/>
              </a:ext>
            </a:extLst>
          </p:cNvPr>
          <p:cNvSpPr/>
          <p:nvPr/>
        </p:nvSpPr>
        <p:spPr>
          <a:xfrm>
            <a:off x="3347864" y="4029912"/>
            <a:ext cx="2592288" cy="108012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MASTER</a:t>
            </a:r>
          </a:p>
          <a:p>
            <a:pPr algn="ctr"/>
            <a:r>
              <a:rPr lang="it-IT" b="1" dirty="0"/>
              <a:t>II LIVELLO</a:t>
            </a:r>
          </a:p>
          <a:p>
            <a:pPr algn="ctr"/>
            <a:r>
              <a:rPr lang="it-IT" b="1" dirty="0"/>
              <a:t>31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B8A71D4-2F4E-7D5B-8937-08D720E2B38A}"/>
              </a:ext>
            </a:extLst>
          </p:cNvPr>
          <p:cNvSpPr/>
          <p:nvPr/>
        </p:nvSpPr>
        <p:spPr>
          <a:xfrm>
            <a:off x="539552" y="3219822"/>
            <a:ext cx="2592288" cy="1080120"/>
          </a:xfrm>
          <a:prstGeom prst="ellipse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MASTER</a:t>
            </a:r>
          </a:p>
          <a:p>
            <a:pPr algn="ctr"/>
            <a:r>
              <a:rPr lang="it-IT" b="1" dirty="0"/>
              <a:t>I LIVELLO</a:t>
            </a:r>
          </a:p>
          <a:p>
            <a:pPr algn="ctr"/>
            <a:r>
              <a:rPr lang="it-IT" b="1" dirty="0"/>
              <a:t>19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AB12B2B-672F-3CF9-F957-B3D485612DA8}"/>
              </a:ext>
            </a:extLst>
          </p:cNvPr>
          <p:cNvSpPr/>
          <p:nvPr/>
        </p:nvSpPr>
        <p:spPr>
          <a:xfrm>
            <a:off x="539552" y="1347614"/>
            <a:ext cx="2592288" cy="1278142"/>
          </a:xfrm>
          <a:prstGeom prst="ellipse">
            <a:avLst/>
          </a:prstGeom>
          <a:solidFill>
            <a:srgbClr val="00B050"/>
          </a:solidFill>
          <a:ln w="381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LAUREE MAGISTRALI A CICLO UNIC0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87E2842-658E-F00D-7286-BE7F40407A3F}"/>
              </a:ext>
            </a:extLst>
          </p:cNvPr>
          <p:cNvSpPr/>
          <p:nvPr/>
        </p:nvSpPr>
        <p:spPr>
          <a:xfrm>
            <a:off x="3389907" y="2220711"/>
            <a:ext cx="2592288" cy="1512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LAUREE</a:t>
            </a:r>
          </a:p>
          <a:p>
            <a:pPr algn="ctr"/>
            <a:r>
              <a:rPr lang="it-IT" sz="2000" b="1" dirty="0"/>
              <a:t>MAGISTRALI</a:t>
            </a:r>
          </a:p>
          <a:p>
            <a:pPr algn="ctr"/>
            <a:r>
              <a:rPr lang="it-IT" sz="2000" b="1" dirty="0"/>
              <a:t>BIENNALI</a:t>
            </a:r>
          </a:p>
          <a:p>
            <a:pPr algn="ctr"/>
            <a:r>
              <a:rPr lang="it-IT" sz="2000" b="1" dirty="0"/>
              <a:t>9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DDDA4F6-753C-8F33-4F33-8E947F34E62F}"/>
              </a:ext>
            </a:extLst>
          </p:cNvPr>
          <p:cNvSpPr/>
          <p:nvPr/>
        </p:nvSpPr>
        <p:spPr>
          <a:xfrm>
            <a:off x="3361576" y="988074"/>
            <a:ext cx="2592288" cy="108012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LAUREE</a:t>
            </a:r>
          </a:p>
          <a:p>
            <a:pPr algn="ctr"/>
            <a:r>
              <a:rPr lang="it-IT" b="1" dirty="0"/>
              <a:t>TRIENNALI</a:t>
            </a:r>
          </a:p>
          <a:p>
            <a:pPr algn="ctr"/>
            <a:r>
              <a:rPr lang="it-IT" b="1" dirty="0"/>
              <a:t>23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9AD305A-C604-1C6D-49C3-D0932F67F9AC}"/>
              </a:ext>
            </a:extLst>
          </p:cNvPr>
          <p:cNvSpPr/>
          <p:nvPr/>
        </p:nvSpPr>
        <p:spPr>
          <a:xfrm>
            <a:off x="6156176" y="1545636"/>
            <a:ext cx="2736304" cy="10801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SCUOLE</a:t>
            </a:r>
          </a:p>
          <a:p>
            <a:pPr algn="ctr"/>
            <a:r>
              <a:rPr lang="it-IT" sz="1600" b="1" dirty="0"/>
              <a:t>DI </a:t>
            </a:r>
          </a:p>
          <a:p>
            <a:pPr algn="ctr"/>
            <a:r>
              <a:rPr lang="it-IT" sz="1600" b="1" dirty="0"/>
              <a:t>SPECIALIZZAZIONE</a:t>
            </a:r>
          </a:p>
          <a:p>
            <a:pPr algn="ctr"/>
            <a:r>
              <a:rPr lang="it-IT" sz="1600" b="1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1074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4988ED-61E3-C4A4-2DD4-A47B28F4A00B}"/>
              </a:ext>
            </a:extLst>
          </p:cNvPr>
          <p:cNvSpPr txBox="1"/>
          <p:nvPr/>
        </p:nvSpPr>
        <p:spPr>
          <a:xfrm>
            <a:off x="-756592" y="1835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OFFERTA FORMATIVA GLOBALE DELL’UNIVERSITA’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MAGNA GRAECIA NELL’A.A. 2024/2025: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 NUMERO DI ISCRITTI NEI DIVERSI CORSI DI STUDIO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9EA3F9F-C58E-5B4B-A6C9-7E504B2E9701}"/>
              </a:ext>
            </a:extLst>
          </p:cNvPr>
          <p:cNvSpPr/>
          <p:nvPr/>
        </p:nvSpPr>
        <p:spPr>
          <a:xfrm>
            <a:off x="251520" y="2193708"/>
            <a:ext cx="2592288" cy="1242138"/>
          </a:xfrm>
          <a:prstGeom prst="ellipse">
            <a:avLst/>
          </a:prstGeom>
          <a:solidFill>
            <a:srgbClr val="660066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DOTTORANDI</a:t>
            </a:r>
          </a:p>
          <a:p>
            <a:pPr algn="ctr"/>
            <a:r>
              <a:rPr lang="it-IT" b="1" dirty="0"/>
              <a:t>DI</a:t>
            </a:r>
          </a:p>
          <a:p>
            <a:pPr algn="ctr"/>
            <a:r>
              <a:rPr lang="it-IT" b="1" dirty="0"/>
              <a:t>RICERCA</a:t>
            </a:r>
          </a:p>
          <a:p>
            <a:pPr algn="ctr"/>
            <a:r>
              <a:rPr lang="it-IT" b="1" dirty="0"/>
              <a:t>117</a:t>
            </a:r>
          </a:p>
          <a:p>
            <a:pPr algn="ctr"/>
            <a:endParaRPr lang="it-IT" b="1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268DF3B-0C6B-6D68-5F72-CD56C4349252}"/>
              </a:ext>
            </a:extLst>
          </p:cNvPr>
          <p:cNvSpPr/>
          <p:nvPr/>
        </p:nvSpPr>
        <p:spPr>
          <a:xfrm>
            <a:off x="3275856" y="3867894"/>
            <a:ext cx="2592288" cy="1217114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LAUREE</a:t>
            </a:r>
          </a:p>
          <a:p>
            <a:pPr algn="ctr"/>
            <a:r>
              <a:rPr lang="it-IT" b="1" dirty="0"/>
              <a:t>MAGISTRALI A</a:t>
            </a:r>
          </a:p>
          <a:p>
            <a:pPr algn="ctr"/>
            <a:r>
              <a:rPr lang="it-IT" b="1" dirty="0"/>
              <a:t>CICLO UNICO</a:t>
            </a:r>
          </a:p>
          <a:p>
            <a:pPr algn="ctr"/>
            <a:r>
              <a:rPr lang="it-IT" b="1" dirty="0"/>
              <a:t>3.809</a:t>
            </a:r>
          </a:p>
          <a:p>
            <a:pPr algn="ctr"/>
            <a:endParaRPr lang="it-IT" b="1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EA7F585-87BF-EFBB-36CA-7B9906231FA6}"/>
              </a:ext>
            </a:extLst>
          </p:cNvPr>
          <p:cNvSpPr/>
          <p:nvPr/>
        </p:nvSpPr>
        <p:spPr>
          <a:xfrm>
            <a:off x="3275856" y="2193708"/>
            <a:ext cx="2592288" cy="1512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LAUREE</a:t>
            </a:r>
          </a:p>
          <a:p>
            <a:pPr algn="ctr"/>
            <a:r>
              <a:rPr lang="it-IT" sz="2000" b="1" dirty="0"/>
              <a:t>MAGISTRALI</a:t>
            </a:r>
          </a:p>
          <a:p>
            <a:pPr algn="ctr"/>
            <a:r>
              <a:rPr lang="it-IT" sz="2000" b="1" dirty="0"/>
              <a:t>BIENNALI</a:t>
            </a:r>
          </a:p>
          <a:p>
            <a:pPr algn="ctr"/>
            <a:r>
              <a:rPr lang="it-IT" sz="2000" b="1" dirty="0"/>
              <a:t>1.020</a:t>
            </a:r>
          </a:p>
          <a:p>
            <a:pPr algn="ctr"/>
            <a:endParaRPr lang="it-IT" sz="2000" b="1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34A3429-B3D3-CA7F-C5D3-9375D42BD4DE}"/>
              </a:ext>
            </a:extLst>
          </p:cNvPr>
          <p:cNvSpPr/>
          <p:nvPr/>
        </p:nvSpPr>
        <p:spPr>
          <a:xfrm>
            <a:off x="3245376" y="1059582"/>
            <a:ext cx="2592288" cy="108012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LAUREE</a:t>
            </a:r>
          </a:p>
          <a:p>
            <a:pPr algn="ctr"/>
            <a:r>
              <a:rPr lang="it-IT" b="1" dirty="0"/>
              <a:t>TRIENNALI</a:t>
            </a:r>
          </a:p>
          <a:p>
            <a:pPr algn="ctr"/>
            <a:r>
              <a:rPr lang="it-IT" b="1" dirty="0"/>
              <a:t>6.024</a:t>
            </a:r>
          </a:p>
          <a:p>
            <a:pPr algn="ctr"/>
            <a:endParaRPr lang="it-IT" b="1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E834DFA-4146-BA11-C5A1-CB6E7FE53959}"/>
              </a:ext>
            </a:extLst>
          </p:cNvPr>
          <p:cNvSpPr/>
          <p:nvPr/>
        </p:nvSpPr>
        <p:spPr>
          <a:xfrm>
            <a:off x="6156176" y="2193708"/>
            <a:ext cx="2736304" cy="1242138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SCUOLE</a:t>
            </a:r>
          </a:p>
          <a:p>
            <a:pPr algn="ctr"/>
            <a:r>
              <a:rPr lang="it-IT" sz="1600" b="1" dirty="0"/>
              <a:t>DI </a:t>
            </a:r>
          </a:p>
          <a:p>
            <a:pPr algn="ctr"/>
            <a:r>
              <a:rPr lang="it-IT" sz="1600" b="1" dirty="0"/>
              <a:t>SPECIALIZZAZIONE MEDICHE </a:t>
            </a:r>
          </a:p>
          <a:p>
            <a:pPr algn="ctr"/>
            <a:r>
              <a:rPr lang="it-IT" sz="1600" b="1" dirty="0"/>
              <a:t>798</a:t>
            </a:r>
          </a:p>
        </p:txBody>
      </p:sp>
    </p:spTree>
    <p:extLst>
      <p:ext uri="{BB962C8B-B14F-4D97-AF65-F5344CB8AC3E}">
        <p14:creationId xmlns:p14="http://schemas.microsoft.com/office/powerpoint/2010/main" val="12466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32524D6-FBF4-60D3-50E7-9D8204F70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629761"/>
              </p:ext>
            </p:extLst>
          </p:nvPr>
        </p:nvGraphicFramePr>
        <p:xfrm>
          <a:off x="395536" y="1028539"/>
          <a:ext cx="8208912" cy="370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520248-44C1-6613-4D6F-F188A9B7C537}"/>
              </a:ext>
            </a:extLst>
          </p:cNvPr>
          <p:cNvSpPr txBox="1"/>
          <p:nvPr/>
        </p:nvSpPr>
        <p:spPr>
          <a:xfrm>
            <a:off x="732648" y="117725"/>
            <a:ext cx="76787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</a:rPr>
              <a:t>FONDO FINANZIAMENTO ORDINARIO ASSEGNATO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</a:rPr>
              <a:t>ALL’UNIVERSITA’ MAGNA GRAECIA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08A342-2251-7F4A-D998-2862DD7073FC}"/>
              </a:ext>
            </a:extLst>
          </p:cNvPr>
          <p:cNvSpPr txBox="1"/>
          <p:nvPr/>
        </p:nvSpPr>
        <p:spPr>
          <a:xfrm>
            <a:off x="7680452" y="4785996"/>
            <a:ext cx="114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DATI MIUR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C45512-2089-2358-2CFC-4114F258FE90}"/>
              </a:ext>
            </a:extLst>
          </p:cNvPr>
          <p:cNvSpPr txBox="1"/>
          <p:nvPr/>
        </p:nvSpPr>
        <p:spPr>
          <a:xfrm rot="16200000">
            <a:off x="-36543" y="2535591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39750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ancia retrò con pesi">
            <a:extLst>
              <a:ext uri="{FF2B5EF4-FFF2-40B4-BE49-F238E27FC236}">
                <a16:creationId xmlns:a16="http://schemas.microsoft.com/office/drawing/2014/main" id="{4FA72254-66D5-80C4-2E87-66834117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0" y="488773"/>
            <a:ext cx="2440658" cy="18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4E0BA4-2C5E-5AC2-2D0D-D33DC039EF05}"/>
              </a:ext>
            </a:extLst>
          </p:cNvPr>
          <p:cNvSpPr txBox="1"/>
          <p:nvPr/>
        </p:nvSpPr>
        <p:spPr>
          <a:xfrm>
            <a:off x="1050197" y="184193"/>
            <a:ext cx="754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CAPACITA’ ASSUNZIONALE DELL’UNIVERSITA’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6E966D-23E9-202D-61D9-C4A46D2E7AE8}"/>
              </a:ext>
            </a:extLst>
          </p:cNvPr>
          <p:cNvSpPr txBox="1"/>
          <p:nvPr/>
        </p:nvSpPr>
        <p:spPr>
          <a:xfrm>
            <a:off x="983796" y="1746852"/>
            <a:ext cx="937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B050"/>
                </a:solidFill>
              </a:rPr>
              <a:t>ENTRATE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1E2C60-2287-062F-B49B-71A8DEDC7598}"/>
              </a:ext>
            </a:extLst>
          </p:cNvPr>
          <p:cNvSpPr txBox="1"/>
          <p:nvPr/>
        </p:nvSpPr>
        <p:spPr>
          <a:xfrm>
            <a:off x="2126021" y="1746852"/>
            <a:ext cx="78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USCITE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7949AB-6CCD-8E98-9E1D-FA2E5E3E4212}"/>
              </a:ext>
            </a:extLst>
          </p:cNvPr>
          <p:cNvSpPr txBox="1"/>
          <p:nvPr/>
        </p:nvSpPr>
        <p:spPr>
          <a:xfrm>
            <a:off x="1292186" y="2129538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00FF"/>
                </a:solidFill>
              </a:rPr>
              <a:t>BILANCIO UMG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C3A1970-D1BE-7824-F7F7-5AE6422D0444}"/>
              </a:ext>
            </a:extLst>
          </p:cNvPr>
          <p:cNvSpPr/>
          <p:nvPr/>
        </p:nvSpPr>
        <p:spPr>
          <a:xfrm>
            <a:off x="3635896" y="1545993"/>
            <a:ext cx="531440" cy="21114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DD28B6-88A1-BB8B-05A6-311B6DA6FF51}"/>
              </a:ext>
            </a:extLst>
          </p:cNvPr>
          <p:cNvSpPr txBox="1"/>
          <p:nvPr/>
        </p:nvSpPr>
        <p:spPr>
          <a:xfrm rot="16200000">
            <a:off x="4336866" y="1387543"/>
            <a:ext cx="1274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TURNOVER %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277B5636-E545-C54F-C3B3-834D5309B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16002"/>
              </p:ext>
            </p:extLst>
          </p:nvPr>
        </p:nvGraphicFramePr>
        <p:xfrm>
          <a:off x="3521395" y="2685473"/>
          <a:ext cx="5184575" cy="228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D14C7F-AB7B-26C0-2970-6DFD69127577}"/>
              </a:ext>
            </a:extLst>
          </p:cNvPr>
          <p:cNvSpPr txBox="1"/>
          <p:nvPr/>
        </p:nvSpPr>
        <p:spPr>
          <a:xfrm>
            <a:off x="5689545" y="2597918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PUNTI ORGANICO</a:t>
            </a: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5B842A7E-09AC-8D55-474C-0133C16F3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589197"/>
              </p:ext>
            </p:extLst>
          </p:nvPr>
        </p:nvGraphicFramePr>
        <p:xfrm>
          <a:off x="5076056" y="932333"/>
          <a:ext cx="3192479" cy="175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5142B77-B8E6-D9CF-4464-3037D69EC368}"/>
              </a:ext>
            </a:extLst>
          </p:cNvPr>
          <p:cNvSpPr txBox="1"/>
          <p:nvPr/>
        </p:nvSpPr>
        <p:spPr>
          <a:xfrm>
            <a:off x="6113682" y="715920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PERIODO 2022/24</a:t>
            </a:r>
          </a:p>
        </p:txBody>
      </p:sp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FADFD03A-C99C-A6AF-A3E7-8F9B35B87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443799"/>
              </p:ext>
            </p:extLst>
          </p:nvPr>
        </p:nvGraphicFramePr>
        <p:xfrm>
          <a:off x="251522" y="2895786"/>
          <a:ext cx="3269873" cy="161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61CBA8-594C-030F-1E8C-7801D87DB580}"/>
              </a:ext>
            </a:extLst>
          </p:cNvPr>
          <p:cNvSpPr txBox="1"/>
          <p:nvPr/>
        </p:nvSpPr>
        <p:spPr>
          <a:xfrm>
            <a:off x="528836" y="4405339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DOCENTI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D0CAA5C-B798-DCA5-474E-12C3ECDB1DF6}"/>
              </a:ext>
            </a:extLst>
          </p:cNvPr>
          <p:cNvSpPr txBox="1"/>
          <p:nvPr/>
        </p:nvSpPr>
        <p:spPr>
          <a:xfrm>
            <a:off x="1203746" y="4410752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RICERCATORI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7BEA351-2285-6AD2-F601-CF0BC06C1916}"/>
              </a:ext>
            </a:extLst>
          </p:cNvPr>
          <p:cNvSpPr txBox="1"/>
          <p:nvPr/>
        </p:nvSpPr>
        <p:spPr>
          <a:xfrm>
            <a:off x="2126021" y="440795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TAB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8A3BC04-6846-273A-A7C4-8216415583BB}"/>
              </a:ext>
            </a:extLst>
          </p:cNvPr>
          <p:cNvSpPr txBox="1"/>
          <p:nvPr/>
        </p:nvSpPr>
        <p:spPr>
          <a:xfrm rot="16200000">
            <a:off x="-544085" y="3482288"/>
            <a:ext cx="1436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NUMERO ASSUNTI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65F5B9-8898-96FC-3C67-96C4686C576E}"/>
              </a:ext>
            </a:extLst>
          </p:cNvPr>
          <p:cNvSpPr txBox="1"/>
          <p:nvPr/>
        </p:nvSpPr>
        <p:spPr>
          <a:xfrm>
            <a:off x="856924" y="2685473"/>
            <a:ext cx="17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Anni 2023/24</a:t>
            </a:r>
          </a:p>
        </p:txBody>
      </p:sp>
    </p:spTree>
    <p:extLst>
      <p:ext uri="{BB962C8B-B14F-4D97-AF65-F5344CB8AC3E}">
        <p14:creationId xmlns:p14="http://schemas.microsoft.com/office/powerpoint/2010/main" val="25931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{5CA59B84-79B7-B449-9449-AAE10064FB7E}tf10001060</Template>
  <TotalTime>4271</TotalTime>
  <Words>862</Words>
  <Application>Microsoft Office PowerPoint</Application>
  <PresentationFormat>Presentazione su schermo (16:9)</PresentationFormat>
  <Paragraphs>238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rettore</dc:creator>
  <cp:lastModifiedBy>PC</cp:lastModifiedBy>
  <cp:revision>356</cp:revision>
  <dcterms:created xsi:type="dcterms:W3CDTF">2014-09-08T08:05:17Z</dcterms:created>
  <dcterms:modified xsi:type="dcterms:W3CDTF">2024-11-19T13:39:40Z</dcterms:modified>
</cp:coreProperties>
</file>